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63" r:id="rId5"/>
    <p:sldId id="260" r:id="rId6"/>
    <p:sldId id="280" r:id="rId7"/>
    <p:sldId id="266" r:id="rId8"/>
    <p:sldId id="267" r:id="rId9"/>
    <p:sldId id="270" r:id="rId10"/>
    <p:sldId id="271" r:id="rId11"/>
    <p:sldId id="273" r:id="rId12"/>
    <p:sldId id="274" r:id="rId13"/>
    <p:sldId id="275" r:id="rId14"/>
    <p:sldId id="277" r:id="rId15"/>
    <p:sldId id="276" r:id="rId16"/>
    <p:sldId id="264" r:id="rId17"/>
    <p:sldId id="278" r:id="rId18"/>
    <p:sldId id="265" r:id="rId19"/>
    <p:sldId id="279" r:id="rId20"/>
    <p:sldId id="281" r:id="rId21"/>
    <p:sldId id="282" r:id="rId22"/>
    <p:sldId id="283"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7" d="100"/>
          <a:sy n="87" d="100"/>
        </p:scale>
        <p:origin x="2460" y="6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FFCE76-FCA9-44D2-9D38-41E6116244D7}" type="datetimeFigureOut">
              <a:rPr lang="en-GB" smtClean="0"/>
              <a:t>01/09/2024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409A92-1A7F-445D-A705-22755782DCEB}" type="slidenum">
              <a:rPr lang="en-GB" smtClean="0"/>
              <a:t>‹#›</a:t>
            </a:fld>
            <a:endParaRPr lang="en-GB"/>
          </a:p>
        </p:txBody>
      </p:sp>
    </p:spTree>
    <p:extLst>
      <p:ext uri="{BB962C8B-B14F-4D97-AF65-F5344CB8AC3E}">
        <p14:creationId xmlns:p14="http://schemas.microsoft.com/office/powerpoint/2010/main" val="3165957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5409A92-1A7F-445D-A705-22755782DCEB}" type="slidenum">
              <a:rPr lang="en-GB" smtClean="0"/>
              <a:t>6</a:t>
            </a:fld>
            <a:endParaRPr lang="en-GB"/>
          </a:p>
        </p:txBody>
      </p:sp>
    </p:spTree>
    <p:extLst>
      <p:ext uri="{BB962C8B-B14F-4D97-AF65-F5344CB8AC3E}">
        <p14:creationId xmlns:p14="http://schemas.microsoft.com/office/powerpoint/2010/main" val="3326967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5409A92-1A7F-445D-A705-22755782DCEB}" type="slidenum">
              <a:rPr lang="en-GB" smtClean="0"/>
              <a:t>15</a:t>
            </a:fld>
            <a:endParaRPr lang="en-GB"/>
          </a:p>
        </p:txBody>
      </p:sp>
    </p:spTree>
    <p:extLst>
      <p:ext uri="{BB962C8B-B14F-4D97-AF65-F5344CB8AC3E}">
        <p14:creationId xmlns:p14="http://schemas.microsoft.com/office/powerpoint/2010/main" val="433537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5409A92-1A7F-445D-A705-22755782DCEB}" type="slidenum">
              <a:rPr lang="en-GB" smtClean="0"/>
              <a:t>17</a:t>
            </a:fld>
            <a:endParaRPr lang="en-GB"/>
          </a:p>
        </p:txBody>
      </p:sp>
    </p:spTree>
    <p:extLst>
      <p:ext uri="{BB962C8B-B14F-4D97-AF65-F5344CB8AC3E}">
        <p14:creationId xmlns:p14="http://schemas.microsoft.com/office/powerpoint/2010/main" val="883209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5409A92-1A7F-445D-A705-22755782DCEB}" type="slidenum">
              <a:rPr lang="en-GB" smtClean="0"/>
              <a:t>19</a:t>
            </a:fld>
            <a:endParaRPr lang="en-GB"/>
          </a:p>
        </p:txBody>
      </p:sp>
    </p:spTree>
    <p:extLst>
      <p:ext uri="{BB962C8B-B14F-4D97-AF65-F5344CB8AC3E}">
        <p14:creationId xmlns:p14="http://schemas.microsoft.com/office/powerpoint/2010/main" val="1840986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5409A92-1A7F-445D-A705-22755782DCEB}" type="slidenum">
              <a:rPr lang="en-GB" smtClean="0"/>
              <a:t>20</a:t>
            </a:fld>
            <a:endParaRPr lang="en-GB"/>
          </a:p>
        </p:txBody>
      </p:sp>
    </p:spTree>
    <p:extLst>
      <p:ext uri="{BB962C8B-B14F-4D97-AF65-F5344CB8AC3E}">
        <p14:creationId xmlns:p14="http://schemas.microsoft.com/office/powerpoint/2010/main" val="3117786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5409A92-1A7F-445D-A705-22755782DCEB}" type="slidenum">
              <a:rPr lang="en-GB" smtClean="0"/>
              <a:t>21</a:t>
            </a:fld>
            <a:endParaRPr lang="en-GB"/>
          </a:p>
        </p:txBody>
      </p:sp>
    </p:spTree>
    <p:extLst>
      <p:ext uri="{BB962C8B-B14F-4D97-AF65-F5344CB8AC3E}">
        <p14:creationId xmlns:p14="http://schemas.microsoft.com/office/powerpoint/2010/main" val="3463834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5409A92-1A7F-445D-A705-22755782DCEB}" type="slidenum">
              <a:rPr lang="en-GB" smtClean="0"/>
              <a:t>22</a:t>
            </a:fld>
            <a:endParaRPr lang="en-GB"/>
          </a:p>
        </p:txBody>
      </p:sp>
    </p:spTree>
    <p:extLst>
      <p:ext uri="{BB962C8B-B14F-4D97-AF65-F5344CB8AC3E}">
        <p14:creationId xmlns:p14="http://schemas.microsoft.com/office/powerpoint/2010/main" val="1955209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5409A92-1A7F-445D-A705-22755782DCEB}" type="slidenum">
              <a:rPr lang="en-GB" smtClean="0"/>
              <a:t>7</a:t>
            </a:fld>
            <a:endParaRPr lang="en-GB"/>
          </a:p>
        </p:txBody>
      </p:sp>
    </p:spTree>
    <p:extLst>
      <p:ext uri="{BB962C8B-B14F-4D97-AF65-F5344CB8AC3E}">
        <p14:creationId xmlns:p14="http://schemas.microsoft.com/office/powerpoint/2010/main" val="105621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5409A92-1A7F-445D-A705-22755782DCEB}" type="slidenum">
              <a:rPr lang="en-GB" smtClean="0"/>
              <a:t>8</a:t>
            </a:fld>
            <a:endParaRPr lang="en-GB"/>
          </a:p>
        </p:txBody>
      </p:sp>
    </p:spTree>
    <p:extLst>
      <p:ext uri="{BB962C8B-B14F-4D97-AF65-F5344CB8AC3E}">
        <p14:creationId xmlns:p14="http://schemas.microsoft.com/office/powerpoint/2010/main" val="4075382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5409A92-1A7F-445D-A705-22755782DCEB}" type="slidenum">
              <a:rPr lang="en-GB" smtClean="0"/>
              <a:t>9</a:t>
            </a:fld>
            <a:endParaRPr lang="en-GB"/>
          </a:p>
        </p:txBody>
      </p:sp>
    </p:spTree>
    <p:extLst>
      <p:ext uri="{BB962C8B-B14F-4D97-AF65-F5344CB8AC3E}">
        <p14:creationId xmlns:p14="http://schemas.microsoft.com/office/powerpoint/2010/main" val="1972771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5409A92-1A7F-445D-A705-22755782DCEB}" type="slidenum">
              <a:rPr lang="en-GB" smtClean="0"/>
              <a:t>10</a:t>
            </a:fld>
            <a:endParaRPr lang="en-GB"/>
          </a:p>
        </p:txBody>
      </p:sp>
    </p:spTree>
    <p:extLst>
      <p:ext uri="{BB962C8B-B14F-4D97-AF65-F5344CB8AC3E}">
        <p14:creationId xmlns:p14="http://schemas.microsoft.com/office/powerpoint/2010/main" val="290527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5409A92-1A7F-445D-A705-22755782DCEB}" type="slidenum">
              <a:rPr lang="en-GB" smtClean="0"/>
              <a:t>11</a:t>
            </a:fld>
            <a:endParaRPr lang="en-GB"/>
          </a:p>
        </p:txBody>
      </p:sp>
    </p:spTree>
    <p:extLst>
      <p:ext uri="{BB962C8B-B14F-4D97-AF65-F5344CB8AC3E}">
        <p14:creationId xmlns:p14="http://schemas.microsoft.com/office/powerpoint/2010/main" val="3049677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5409A92-1A7F-445D-A705-22755782DCEB}" type="slidenum">
              <a:rPr lang="en-GB" smtClean="0"/>
              <a:t>12</a:t>
            </a:fld>
            <a:endParaRPr lang="en-GB"/>
          </a:p>
        </p:txBody>
      </p:sp>
    </p:spTree>
    <p:extLst>
      <p:ext uri="{BB962C8B-B14F-4D97-AF65-F5344CB8AC3E}">
        <p14:creationId xmlns:p14="http://schemas.microsoft.com/office/powerpoint/2010/main" val="1596850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5409A92-1A7F-445D-A705-22755782DCEB}" type="slidenum">
              <a:rPr lang="en-GB" smtClean="0"/>
              <a:t>13</a:t>
            </a:fld>
            <a:endParaRPr lang="en-GB"/>
          </a:p>
        </p:txBody>
      </p:sp>
    </p:spTree>
    <p:extLst>
      <p:ext uri="{BB962C8B-B14F-4D97-AF65-F5344CB8AC3E}">
        <p14:creationId xmlns:p14="http://schemas.microsoft.com/office/powerpoint/2010/main" val="1107813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5409A92-1A7F-445D-A705-22755782DCEB}" type="slidenum">
              <a:rPr lang="en-GB" smtClean="0"/>
              <a:t>14</a:t>
            </a:fld>
            <a:endParaRPr lang="en-GB"/>
          </a:p>
        </p:txBody>
      </p:sp>
    </p:spTree>
    <p:extLst>
      <p:ext uri="{BB962C8B-B14F-4D97-AF65-F5344CB8AC3E}">
        <p14:creationId xmlns:p14="http://schemas.microsoft.com/office/powerpoint/2010/main" val="1234314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9/1/2024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9/1/2024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9/1/2024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9/1/2024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google-research-datasets/Nutrition5k"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9144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p:cNvSpPr>
            <a:spLocks noGrp="1"/>
          </p:cNvSpPr>
          <p:nvPr>
            <p:ph type="ctrTitle"/>
          </p:nvPr>
        </p:nvSpPr>
        <p:spPr>
          <a:xfrm>
            <a:off x="628649" y="1120676"/>
            <a:ext cx="5266135" cy="2308324"/>
          </a:xfrm>
        </p:spPr>
        <p:txBody>
          <a:bodyPr>
            <a:normAutofit/>
          </a:bodyPr>
          <a:lstStyle/>
          <a:p>
            <a:pPr algn="l">
              <a:lnSpc>
                <a:spcPct val="90000"/>
              </a:lnSpc>
            </a:pPr>
            <a:r>
              <a:rPr lang="en-GB" sz="4900">
                <a:solidFill>
                  <a:schemeClr val="bg1"/>
                </a:solidFill>
              </a:rPr>
              <a:t>Capstone Project: Calorie Prediction from Food Images</a:t>
            </a:r>
          </a:p>
        </p:txBody>
      </p:sp>
      <p:sp>
        <p:nvSpPr>
          <p:cNvPr id="3" name="Subtitle 2"/>
          <p:cNvSpPr>
            <a:spLocks noGrp="1"/>
          </p:cNvSpPr>
          <p:nvPr>
            <p:ph type="subTitle" idx="1"/>
          </p:nvPr>
        </p:nvSpPr>
        <p:spPr>
          <a:xfrm>
            <a:off x="626268" y="3809999"/>
            <a:ext cx="5269314" cy="1012778"/>
          </a:xfrm>
        </p:spPr>
        <p:txBody>
          <a:bodyPr>
            <a:normAutofit/>
          </a:bodyPr>
          <a:lstStyle/>
          <a:p>
            <a:pPr algn="l">
              <a:lnSpc>
                <a:spcPct val="90000"/>
              </a:lnSpc>
            </a:pPr>
            <a:r>
              <a:rPr lang="en-GB" sz="1800" dirty="0">
                <a:solidFill>
                  <a:schemeClr val="bg1"/>
                </a:solidFill>
              </a:rPr>
              <a:t>Using Machine Learning Techniques</a:t>
            </a:r>
          </a:p>
          <a:p>
            <a:pPr algn="l">
              <a:lnSpc>
                <a:spcPct val="90000"/>
              </a:lnSpc>
            </a:pPr>
            <a:r>
              <a:rPr lang="en-GB" sz="1800" dirty="0">
                <a:solidFill>
                  <a:schemeClr val="bg1"/>
                </a:solidFill>
              </a:rPr>
              <a:t>Alexandre Dolgopolov</a:t>
            </a:r>
          </a:p>
          <a:p>
            <a:pPr algn="l">
              <a:lnSpc>
                <a:spcPct val="90000"/>
              </a:lnSpc>
            </a:pPr>
            <a:r>
              <a:rPr lang="en-GB" sz="1800" dirty="0">
                <a:solidFill>
                  <a:schemeClr val="bg1"/>
                </a:solidFill>
              </a:rPr>
              <a:t>September 2024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04180" y="282800"/>
            <a:ext cx="3912879" cy="1288673"/>
          </a:xfrm>
        </p:spPr>
        <p:txBody>
          <a:bodyPr vert="horz" lIns="91440" tIns="45720" rIns="91440" bIns="45720" rtlCol="0" anchor="b">
            <a:normAutofit/>
          </a:bodyPr>
          <a:lstStyle/>
          <a:p>
            <a:pPr defTabSz="914400">
              <a:lnSpc>
                <a:spcPct val="90000"/>
              </a:lnSpc>
              <a:spcBef>
                <a:spcPts val="1000"/>
              </a:spcBef>
            </a:pPr>
            <a:r>
              <a:rPr lang="en-US" sz="4100" u="sng">
                <a:solidFill>
                  <a:schemeClr val="bg1"/>
                </a:solidFill>
              </a:rPr>
              <a:t>Main Model - Results</a:t>
            </a:r>
          </a:p>
        </p:txBody>
      </p:sp>
      <p:sp>
        <p:nvSpPr>
          <p:cNvPr id="3" name="Content Placeholder 2"/>
          <p:cNvSpPr>
            <a:spLocks noGrp="1"/>
          </p:cNvSpPr>
          <p:nvPr>
            <p:ph idx="1"/>
          </p:nvPr>
        </p:nvSpPr>
        <p:spPr>
          <a:xfrm>
            <a:off x="61287" y="3765005"/>
            <a:ext cx="5294123" cy="1288673"/>
          </a:xfrm>
        </p:spPr>
        <p:txBody>
          <a:bodyPr vert="horz" lIns="91440" tIns="45720" rIns="91440" bIns="45720" rtlCol="0">
            <a:normAutofit fontScale="92500" lnSpcReduction="10000"/>
          </a:bodyPr>
          <a:lstStyle/>
          <a:p>
            <a:pPr algn="l">
              <a:buFont typeface="Arial" panose="020B0604020202020204" pitchFamily="34" charset="0"/>
              <a:buChar char="•"/>
            </a:pPr>
            <a:r>
              <a:rPr lang="en-GB" sz="1600" b="0" i="0" dirty="0">
                <a:solidFill>
                  <a:srgbClr val="D5D5D5"/>
                </a:solidFill>
                <a:effectLst/>
                <a:latin typeface="Roboto" panose="02000000000000000000" pitchFamily="2" charset="0"/>
              </a:rPr>
              <a:t>The model significantly outperforms baseline, suggesting the model learns from data.</a:t>
            </a:r>
          </a:p>
          <a:p>
            <a:pPr algn="l">
              <a:buFont typeface="Arial" panose="020B0604020202020204" pitchFamily="34" charset="0"/>
              <a:buChar char="•"/>
            </a:pPr>
            <a:r>
              <a:rPr lang="en-GB" sz="1600" b="0" i="0" dirty="0">
                <a:solidFill>
                  <a:srgbClr val="D5D5D5"/>
                </a:solidFill>
                <a:effectLst/>
                <a:latin typeface="Roboto" panose="02000000000000000000" pitchFamily="2" charset="0"/>
              </a:rPr>
              <a:t>Residuals are </a:t>
            </a:r>
            <a:r>
              <a:rPr lang="en-GB" sz="1600" b="0" i="0" dirty="0" err="1">
                <a:solidFill>
                  <a:srgbClr val="D5D5D5"/>
                </a:solidFill>
                <a:effectLst/>
                <a:latin typeface="Roboto" panose="02000000000000000000" pitchFamily="2" charset="0"/>
              </a:rPr>
              <a:t>centered</a:t>
            </a:r>
            <a:r>
              <a:rPr lang="en-GB" sz="1600" b="0" i="0" dirty="0">
                <a:solidFill>
                  <a:srgbClr val="D5D5D5"/>
                </a:solidFill>
                <a:effectLst/>
                <a:latin typeface="Roboto" panose="02000000000000000000" pitchFamily="2" charset="0"/>
              </a:rPr>
              <a:t> around zero which is desirable.</a:t>
            </a:r>
          </a:p>
          <a:p>
            <a:pPr algn="l">
              <a:buFont typeface="Arial" panose="020B0604020202020204" pitchFamily="34" charset="0"/>
              <a:buChar char="•"/>
            </a:pPr>
            <a:r>
              <a:rPr lang="en-GB" sz="1600" b="0" i="0" dirty="0">
                <a:solidFill>
                  <a:srgbClr val="D5D5D5"/>
                </a:solidFill>
                <a:effectLst/>
                <a:latin typeface="Roboto" panose="02000000000000000000" pitchFamily="2" charset="0"/>
              </a:rPr>
              <a:t>There are a few large residuals that need to be investigated.</a:t>
            </a:r>
          </a:p>
        </p:txBody>
      </p:sp>
      <p:grpSp>
        <p:nvGrpSpPr>
          <p:cNvPr id="49" name="Graphic 4">
            <a:extLst>
              <a:ext uri="{FF2B5EF4-FFF2-40B4-BE49-F238E27FC236}">
                <a16:creationId xmlns:a16="http://schemas.microsoft.com/office/drawing/2014/main" id="{D92F9A1A-77F4-4E16-958B-64BB489FFE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66737" y="739986"/>
            <a:ext cx="731374" cy="975171"/>
            <a:chOff x="5829300" y="3162300"/>
            <a:chExt cx="532256" cy="532257"/>
          </a:xfrm>
          <a:solidFill>
            <a:schemeClr val="bg1"/>
          </a:solidFill>
        </p:grpSpPr>
        <p:sp>
          <p:nvSpPr>
            <p:cNvPr id="50" name="Freeform: Shape 49">
              <a:extLst>
                <a:ext uri="{FF2B5EF4-FFF2-40B4-BE49-F238E27FC236}">
                  <a16:creationId xmlns:a16="http://schemas.microsoft.com/office/drawing/2014/main" id="{819A42ED-6B91-49E6-9BDB-6339893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B732C3B-202D-4B4E-9C2B-283338B2A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8433EC-2142-4B86-B9BA-25AFE26299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F3A02D8-E8AA-47DC-B215-ED01D604E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1A156CC-0ACD-4554-947F-A9FD30B6A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BACA1F0-7581-48CC-BB3D-29D84E66B1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8C34CDB-6796-4AA3-9001-DA5B717D7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9D783F9-0F69-4135-9961-9BAB1C1A6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4FFBBC22-B7E4-49E9-9BD1-36B5F6299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E179D1A-1F7F-41FF-A993-7DB78E9EB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565B3A8-B9D8-4EA9-B3DA-DDB2A574B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891E65D-798E-4741-A582-606A9152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8BAB8E0-D711-471F-8EB7-6F8C42092B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pic>
        <p:nvPicPr>
          <p:cNvPr id="5" name="Picture 4" descr="Digital financial graph">
            <a:extLst>
              <a:ext uri="{FF2B5EF4-FFF2-40B4-BE49-F238E27FC236}">
                <a16:creationId xmlns:a16="http://schemas.microsoft.com/office/drawing/2014/main" id="{8B554BAA-EFF0-9DA4-BCBB-70EAC65FBBA8}"/>
              </a:ext>
            </a:extLst>
          </p:cNvPr>
          <p:cNvPicPr>
            <a:picLocks noChangeAspect="1"/>
          </p:cNvPicPr>
          <p:nvPr/>
        </p:nvPicPr>
        <p:blipFill>
          <a:blip r:embed="rId3"/>
          <a:srcRect l="18433" r="23777" b="2"/>
          <a:stretch/>
        </p:blipFill>
        <p:spPr>
          <a:xfrm>
            <a:off x="5501299" y="322504"/>
            <a:ext cx="3011342" cy="2931037"/>
          </a:xfrm>
          <a:prstGeom prst="rect">
            <a:avLst/>
          </a:prstGeom>
        </p:spPr>
      </p:pic>
      <p:sp>
        <p:nvSpPr>
          <p:cNvPr id="64" name="Oval 63">
            <a:extLst>
              <a:ext uri="{FF2B5EF4-FFF2-40B4-BE49-F238E27FC236}">
                <a16:creationId xmlns:a16="http://schemas.microsoft.com/office/drawing/2014/main" id="{C4C270DE-0BEB-4372-B440-7EADA6FAF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907" y="4618784"/>
            <a:ext cx="273766"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Oval 65">
            <a:extLst>
              <a:ext uri="{FF2B5EF4-FFF2-40B4-BE49-F238E27FC236}">
                <a16:creationId xmlns:a16="http://schemas.microsoft.com/office/drawing/2014/main" id="{757ACA0C-8702-4043-8D4D-582EAEDF1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907" y="4618784"/>
            <a:ext cx="273766"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7" name="Picture 6" descr="A screen shot of a graph&#10;&#10;Description automatically generated">
            <a:extLst>
              <a:ext uri="{FF2B5EF4-FFF2-40B4-BE49-F238E27FC236}">
                <a16:creationId xmlns:a16="http://schemas.microsoft.com/office/drawing/2014/main" id="{F8EE6B34-98D4-F2D8-56DD-54267A5982A1}"/>
              </a:ext>
            </a:extLst>
          </p:cNvPr>
          <p:cNvPicPr>
            <a:picLocks noChangeAspect="1"/>
          </p:cNvPicPr>
          <p:nvPr/>
        </p:nvPicPr>
        <p:blipFill>
          <a:blip r:embed="rId4"/>
          <a:stretch>
            <a:fillRect/>
          </a:stretch>
        </p:blipFill>
        <p:spPr>
          <a:xfrm>
            <a:off x="5312469" y="3429000"/>
            <a:ext cx="3685642" cy="2764232"/>
          </a:xfrm>
          <a:prstGeom prst="rect">
            <a:avLst/>
          </a:prstGeom>
        </p:spPr>
      </p:pic>
    </p:spTree>
    <p:extLst>
      <p:ext uri="{BB962C8B-B14F-4D97-AF65-F5344CB8AC3E}">
        <p14:creationId xmlns:p14="http://schemas.microsoft.com/office/powerpoint/2010/main" val="404406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04180" y="282800"/>
            <a:ext cx="3912879" cy="591907"/>
          </a:xfrm>
        </p:spPr>
        <p:txBody>
          <a:bodyPr vert="horz" lIns="91440" tIns="45720" rIns="91440" bIns="45720" rtlCol="0" anchor="b">
            <a:normAutofit fontScale="90000"/>
          </a:bodyPr>
          <a:lstStyle/>
          <a:p>
            <a:pPr defTabSz="914400">
              <a:lnSpc>
                <a:spcPct val="90000"/>
              </a:lnSpc>
              <a:spcBef>
                <a:spcPts val="1000"/>
              </a:spcBef>
            </a:pPr>
            <a:r>
              <a:rPr lang="en-US" sz="3600" u="sng" dirty="0">
                <a:solidFill>
                  <a:schemeClr val="bg1"/>
                </a:solidFill>
              </a:rPr>
              <a:t>Main Model - Results</a:t>
            </a:r>
          </a:p>
        </p:txBody>
      </p:sp>
      <p:sp>
        <p:nvSpPr>
          <p:cNvPr id="3" name="Content Placeholder 2"/>
          <p:cNvSpPr>
            <a:spLocks noGrp="1"/>
          </p:cNvSpPr>
          <p:nvPr>
            <p:ph idx="1"/>
          </p:nvPr>
        </p:nvSpPr>
        <p:spPr>
          <a:xfrm>
            <a:off x="40799" y="922805"/>
            <a:ext cx="5438510" cy="2252788"/>
          </a:xfrm>
        </p:spPr>
        <p:txBody>
          <a:bodyPr vert="horz" lIns="91440" tIns="45720" rIns="91440" bIns="45720" rtlCol="0">
            <a:normAutofit fontScale="92500"/>
          </a:bodyPr>
          <a:lstStyle/>
          <a:p>
            <a:pPr algn="l">
              <a:buFont typeface="Arial" panose="020B0604020202020204" pitchFamily="34" charset="0"/>
              <a:buChar char="•"/>
            </a:pPr>
            <a:r>
              <a:rPr lang="en-GB" sz="1000" b="0" i="0" dirty="0">
                <a:solidFill>
                  <a:srgbClr val="D5D5D5"/>
                </a:solidFill>
                <a:effectLst/>
                <a:latin typeface="Roboto" panose="02000000000000000000" pitchFamily="2" charset="0"/>
              </a:rPr>
              <a:t>Both the train and test residuals follow a similar pattern, which suggests that the model is consistent in its predictions for both datasets.</a:t>
            </a:r>
          </a:p>
          <a:p>
            <a:pPr algn="l">
              <a:buFont typeface="Arial" panose="020B0604020202020204" pitchFamily="34" charset="0"/>
              <a:buChar char="•"/>
            </a:pPr>
            <a:r>
              <a:rPr lang="en-GB" sz="1000" b="0" i="0" dirty="0">
                <a:solidFill>
                  <a:srgbClr val="D5D5D5"/>
                </a:solidFill>
                <a:effectLst/>
                <a:latin typeface="Roboto" panose="02000000000000000000" pitchFamily="2" charset="0"/>
              </a:rPr>
              <a:t>For lower fitted values, more residuals are positive, indicating underestimation. For higher fitted values, more residuals are negative, indicating overestimation.</a:t>
            </a:r>
          </a:p>
          <a:p>
            <a:pPr algn="l">
              <a:buFont typeface="Arial" panose="020B0604020202020204" pitchFamily="34" charset="0"/>
              <a:buChar char="•"/>
            </a:pPr>
            <a:r>
              <a:rPr lang="en-GB" sz="1000" b="0" i="0" dirty="0">
                <a:solidFill>
                  <a:srgbClr val="D5D5D5"/>
                </a:solidFill>
                <a:effectLst/>
                <a:latin typeface="Roboto" panose="02000000000000000000" pitchFamily="2" charset="0"/>
              </a:rPr>
              <a:t>The spread of residuals is larger for the test data compared to the train data. This suggests that the model may be overfitting to the training data and does not generalize as well to unseen data.</a:t>
            </a:r>
          </a:p>
          <a:p>
            <a:pPr algn="l">
              <a:buFont typeface="Arial" panose="020B0604020202020204" pitchFamily="34" charset="0"/>
              <a:buChar char="•"/>
            </a:pPr>
            <a:r>
              <a:rPr lang="en-GB" sz="1000" b="0" i="0" dirty="0">
                <a:solidFill>
                  <a:srgbClr val="D5D5D5"/>
                </a:solidFill>
                <a:effectLst/>
                <a:latin typeface="Roboto" panose="02000000000000000000" pitchFamily="2" charset="0"/>
              </a:rPr>
              <a:t>Larger spread in the test residuals indicates higher variability and less reliable predictions on new data.</a:t>
            </a:r>
          </a:p>
          <a:p>
            <a:pPr algn="l">
              <a:buFont typeface="Arial" panose="020B0604020202020204" pitchFamily="34" charset="0"/>
              <a:buChar char="•"/>
            </a:pPr>
            <a:r>
              <a:rPr lang="en-GB" sz="1000" b="0" i="0" dirty="0">
                <a:solidFill>
                  <a:srgbClr val="D5D5D5"/>
                </a:solidFill>
                <a:effectLst/>
                <a:latin typeface="Roboto" panose="02000000000000000000" pitchFamily="2" charset="0"/>
              </a:rPr>
              <a:t>Straight diagonal lines indicate a pattern of significant variance in prediction of the same dish - will be further demonstrated below</a:t>
            </a:r>
          </a:p>
          <a:p>
            <a:pPr marL="0" indent="0" algn="l">
              <a:buNone/>
            </a:pPr>
            <a:endParaRPr lang="en-GB" sz="1000" b="0" i="0" dirty="0">
              <a:solidFill>
                <a:srgbClr val="D5D5D5"/>
              </a:solidFill>
              <a:effectLst/>
              <a:latin typeface="Roboto" panose="02000000000000000000" pitchFamily="2" charset="0"/>
            </a:endParaRPr>
          </a:p>
          <a:p>
            <a:pPr algn="l">
              <a:buFont typeface="Arial" panose="020B0604020202020204" pitchFamily="34" charset="0"/>
              <a:buChar char="•"/>
            </a:pPr>
            <a:endParaRPr lang="en-GB" sz="1000" dirty="0">
              <a:solidFill>
                <a:srgbClr val="D5D5D5"/>
              </a:solidFill>
              <a:latin typeface="Roboto" panose="02000000000000000000" pitchFamily="2" charset="0"/>
            </a:endParaRPr>
          </a:p>
          <a:p>
            <a:pPr algn="l">
              <a:buFont typeface="Arial" panose="020B0604020202020204" pitchFamily="34" charset="0"/>
              <a:buChar char="•"/>
            </a:pPr>
            <a:r>
              <a:rPr lang="en-GB" sz="1000" b="0" i="0" dirty="0">
                <a:solidFill>
                  <a:srgbClr val="D5D5D5"/>
                </a:solidFill>
                <a:effectLst/>
                <a:latin typeface="Roboto" panose="02000000000000000000" pitchFamily="2" charset="0"/>
              </a:rPr>
              <a:t>Clearly higher dishes in kcal result in much higher errors.</a:t>
            </a:r>
          </a:p>
          <a:p>
            <a:pPr algn="l">
              <a:buFont typeface="Arial" panose="020B0604020202020204" pitchFamily="34" charset="0"/>
              <a:buChar char="•"/>
            </a:pPr>
            <a:r>
              <a:rPr lang="en-GB" sz="1000" b="0" i="0" dirty="0">
                <a:solidFill>
                  <a:srgbClr val="D5D5D5"/>
                </a:solidFill>
                <a:effectLst/>
                <a:latin typeface="Roboto" panose="02000000000000000000" pitchFamily="2" charset="0"/>
              </a:rPr>
              <a:t>There are also fewer observations for high kcal dishes.</a:t>
            </a:r>
          </a:p>
        </p:txBody>
      </p:sp>
      <p:grpSp>
        <p:nvGrpSpPr>
          <p:cNvPr id="49" name="Graphic 4">
            <a:extLst>
              <a:ext uri="{FF2B5EF4-FFF2-40B4-BE49-F238E27FC236}">
                <a16:creationId xmlns:a16="http://schemas.microsoft.com/office/drawing/2014/main" id="{D92F9A1A-77F4-4E16-958B-64BB489FFE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66737" y="739986"/>
            <a:ext cx="731374" cy="975171"/>
            <a:chOff x="5829300" y="3162300"/>
            <a:chExt cx="532256" cy="532257"/>
          </a:xfrm>
          <a:solidFill>
            <a:schemeClr val="bg1"/>
          </a:solidFill>
        </p:grpSpPr>
        <p:sp>
          <p:nvSpPr>
            <p:cNvPr id="50" name="Freeform: Shape 49">
              <a:extLst>
                <a:ext uri="{FF2B5EF4-FFF2-40B4-BE49-F238E27FC236}">
                  <a16:creationId xmlns:a16="http://schemas.microsoft.com/office/drawing/2014/main" id="{819A42ED-6B91-49E6-9BDB-6339893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B732C3B-202D-4B4E-9C2B-283338B2A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8433EC-2142-4B86-B9BA-25AFE26299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F3A02D8-E8AA-47DC-B215-ED01D604E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1A156CC-0ACD-4554-947F-A9FD30B6A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BACA1F0-7581-48CC-BB3D-29D84E66B1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8C34CDB-6796-4AA3-9001-DA5B717D7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9D783F9-0F69-4135-9961-9BAB1C1A6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4FFBBC22-B7E4-49E9-9BD1-36B5F6299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E179D1A-1F7F-41FF-A993-7DB78E9EB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565B3A8-B9D8-4EA9-B3DA-DDB2A574B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891E65D-798E-4741-A582-606A9152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8BAB8E0-D711-471F-8EB7-6F8C42092B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pic>
        <p:nvPicPr>
          <p:cNvPr id="5" name="Picture 4" descr="Digital financial graph">
            <a:extLst>
              <a:ext uri="{FF2B5EF4-FFF2-40B4-BE49-F238E27FC236}">
                <a16:creationId xmlns:a16="http://schemas.microsoft.com/office/drawing/2014/main" id="{8B554BAA-EFF0-9DA4-BCBB-70EAC65FBBA8}"/>
              </a:ext>
            </a:extLst>
          </p:cNvPr>
          <p:cNvPicPr>
            <a:picLocks noChangeAspect="1"/>
          </p:cNvPicPr>
          <p:nvPr/>
        </p:nvPicPr>
        <p:blipFill>
          <a:blip r:embed="rId3"/>
          <a:srcRect l="18433" r="23777" b="2"/>
          <a:stretch/>
        </p:blipFill>
        <p:spPr>
          <a:xfrm>
            <a:off x="5501299" y="322505"/>
            <a:ext cx="2931257" cy="2853088"/>
          </a:xfrm>
          <a:prstGeom prst="rect">
            <a:avLst/>
          </a:prstGeom>
        </p:spPr>
      </p:pic>
      <p:sp>
        <p:nvSpPr>
          <p:cNvPr id="64" name="Oval 63">
            <a:extLst>
              <a:ext uri="{FF2B5EF4-FFF2-40B4-BE49-F238E27FC236}">
                <a16:creationId xmlns:a16="http://schemas.microsoft.com/office/drawing/2014/main" id="{C4C270DE-0BEB-4372-B440-7EADA6FAF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907" y="4618784"/>
            <a:ext cx="273766"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Oval 65">
            <a:extLst>
              <a:ext uri="{FF2B5EF4-FFF2-40B4-BE49-F238E27FC236}">
                <a16:creationId xmlns:a16="http://schemas.microsoft.com/office/drawing/2014/main" id="{757ACA0C-8702-4043-8D4D-582EAEDF1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907" y="4618784"/>
            <a:ext cx="273766"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7" name="Picture 6" descr="A green and orange lines&#10;&#10;Description automatically generated">
            <a:extLst>
              <a:ext uri="{FF2B5EF4-FFF2-40B4-BE49-F238E27FC236}">
                <a16:creationId xmlns:a16="http://schemas.microsoft.com/office/drawing/2014/main" id="{2C4A0658-FECA-19FC-72BE-B5290794404D}"/>
              </a:ext>
            </a:extLst>
          </p:cNvPr>
          <p:cNvPicPr>
            <a:picLocks noChangeAspect="1"/>
          </p:cNvPicPr>
          <p:nvPr/>
        </p:nvPicPr>
        <p:blipFill>
          <a:blip r:embed="rId4"/>
          <a:stretch>
            <a:fillRect/>
          </a:stretch>
        </p:blipFill>
        <p:spPr>
          <a:xfrm>
            <a:off x="0" y="3251194"/>
            <a:ext cx="9144000" cy="1826708"/>
          </a:xfrm>
          <a:prstGeom prst="rect">
            <a:avLst/>
          </a:prstGeom>
        </p:spPr>
      </p:pic>
      <p:pic>
        <p:nvPicPr>
          <p:cNvPr id="9" name="Picture 8" descr="A screen shot of a video game&#10;&#10;Description automatically generated">
            <a:extLst>
              <a:ext uri="{FF2B5EF4-FFF2-40B4-BE49-F238E27FC236}">
                <a16:creationId xmlns:a16="http://schemas.microsoft.com/office/drawing/2014/main" id="{31EAD3E5-08FB-7260-23CC-3FABAEE77689}"/>
              </a:ext>
            </a:extLst>
          </p:cNvPr>
          <p:cNvPicPr>
            <a:picLocks noChangeAspect="1"/>
          </p:cNvPicPr>
          <p:nvPr/>
        </p:nvPicPr>
        <p:blipFill>
          <a:blip r:embed="rId5"/>
          <a:stretch>
            <a:fillRect/>
          </a:stretch>
        </p:blipFill>
        <p:spPr>
          <a:xfrm>
            <a:off x="0" y="5031903"/>
            <a:ext cx="9144000" cy="1826708"/>
          </a:xfrm>
          <a:prstGeom prst="rect">
            <a:avLst/>
          </a:prstGeom>
        </p:spPr>
      </p:pic>
    </p:spTree>
    <p:extLst>
      <p:ext uri="{BB962C8B-B14F-4D97-AF65-F5344CB8AC3E}">
        <p14:creationId xmlns:p14="http://schemas.microsoft.com/office/powerpoint/2010/main" val="46313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46932" y="282800"/>
            <a:ext cx="4370128" cy="591907"/>
          </a:xfrm>
        </p:spPr>
        <p:txBody>
          <a:bodyPr vert="horz" lIns="91440" tIns="45720" rIns="91440" bIns="45720" rtlCol="0" anchor="b">
            <a:normAutofit/>
          </a:bodyPr>
          <a:lstStyle/>
          <a:p>
            <a:pPr defTabSz="914400">
              <a:lnSpc>
                <a:spcPct val="90000"/>
              </a:lnSpc>
              <a:spcBef>
                <a:spcPts val="1000"/>
              </a:spcBef>
            </a:pPr>
            <a:r>
              <a:rPr lang="en-US" sz="3600" u="sng" dirty="0">
                <a:solidFill>
                  <a:schemeClr val="bg1"/>
                </a:solidFill>
              </a:rPr>
              <a:t>Main Model - Rotation</a:t>
            </a:r>
          </a:p>
        </p:txBody>
      </p:sp>
      <p:sp>
        <p:nvSpPr>
          <p:cNvPr id="3" name="Content Placeholder 2"/>
          <p:cNvSpPr>
            <a:spLocks noGrp="1"/>
          </p:cNvSpPr>
          <p:nvPr>
            <p:ph idx="1"/>
          </p:nvPr>
        </p:nvSpPr>
        <p:spPr>
          <a:xfrm>
            <a:off x="40799" y="922805"/>
            <a:ext cx="5438510" cy="2252788"/>
          </a:xfrm>
        </p:spPr>
        <p:txBody>
          <a:bodyPr vert="horz" lIns="91440" tIns="45720" rIns="91440" bIns="45720" rtlCol="0">
            <a:normAutofit/>
          </a:bodyPr>
          <a:lstStyle/>
          <a:p>
            <a:pPr algn="l">
              <a:buFont typeface="Arial" panose="020B0604020202020204" pitchFamily="34" charset="0"/>
              <a:buChar char="•"/>
            </a:pPr>
            <a:r>
              <a:rPr lang="en-GB" sz="1400" b="0" i="0" dirty="0">
                <a:solidFill>
                  <a:srgbClr val="D5D5D5"/>
                </a:solidFill>
                <a:effectLst/>
                <a:latin typeface="Roboto" panose="02000000000000000000" pitchFamily="2" charset="0"/>
              </a:rPr>
              <a:t>Small rotation for a single dish may result in significative difference in prediction.</a:t>
            </a:r>
          </a:p>
        </p:txBody>
      </p:sp>
      <p:grpSp>
        <p:nvGrpSpPr>
          <p:cNvPr id="49" name="Graphic 4">
            <a:extLst>
              <a:ext uri="{FF2B5EF4-FFF2-40B4-BE49-F238E27FC236}">
                <a16:creationId xmlns:a16="http://schemas.microsoft.com/office/drawing/2014/main" id="{D92F9A1A-77F4-4E16-958B-64BB489FFE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66737" y="739986"/>
            <a:ext cx="731374" cy="975171"/>
            <a:chOff x="5829300" y="3162300"/>
            <a:chExt cx="532256" cy="532257"/>
          </a:xfrm>
          <a:solidFill>
            <a:schemeClr val="bg1"/>
          </a:solidFill>
        </p:grpSpPr>
        <p:sp>
          <p:nvSpPr>
            <p:cNvPr id="50" name="Freeform: Shape 49">
              <a:extLst>
                <a:ext uri="{FF2B5EF4-FFF2-40B4-BE49-F238E27FC236}">
                  <a16:creationId xmlns:a16="http://schemas.microsoft.com/office/drawing/2014/main" id="{819A42ED-6B91-49E6-9BDB-6339893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B732C3B-202D-4B4E-9C2B-283338B2A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8433EC-2142-4B86-B9BA-25AFE26299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F3A02D8-E8AA-47DC-B215-ED01D604E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1A156CC-0ACD-4554-947F-A9FD30B6A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BACA1F0-7581-48CC-BB3D-29D84E66B1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8C34CDB-6796-4AA3-9001-DA5B717D7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9D783F9-0F69-4135-9961-9BAB1C1A6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4FFBBC22-B7E4-49E9-9BD1-36B5F6299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E179D1A-1F7F-41FF-A993-7DB78E9EB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565B3A8-B9D8-4EA9-B3DA-DDB2A574B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891E65D-798E-4741-A582-606A9152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8BAB8E0-D711-471F-8EB7-6F8C42092B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pic>
        <p:nvPicPr>
          <p:cNvPr id="5" name="Picture 4" descr="Digital financial graph">
            <a:extLst>
              <a:ext uri="{FF2B5EF4-FFF2-40B4-BE49-F238E27FC236}">
                <a16:creationId xmlns:a16="http://schemas.microsoft.com/office/drawing/2014/main" id="{8B554BAA-EFF0-9DA4-BCBB-70EAC65FBBA8}"/>
              </a:ext>
            </a:extLst>
          </p:cNvPr>
          <p:cNvPicPr>
            <a:picLocks noChangeAspect="1"/>
          </p:cNvPicPr>
          <p:nvPr/>
        </p:nvPicPr>
        <p:blipFill>
          <a:blip r:embed="rId3"/>
          <a:srcRect l="18433" r="23777" b="2"/>
          <a:stretch/>
        </p:blipFill>
        <p:spPr>
          <a:xfrm>
            <a:off x="5501299" y="322505"/>
            <a:ext cx="2004229" cy="1950781"/>
          </a:xfrm>
          <a:prstGeom prst="rect">
            <a:avLst/>
          </a:prstGeom>
        </p:spPr>
      </p:pic>
      <p:sp>
        <p:nvSpPr>
          <p:cNvPr id="64" name="Oval 63">
            <a:extLst>
              <a:ext uri="{FF2B5EF4-FFF2-40B4-BE49-F238E27FC236}">
                <a16:creationId xmlns:a16="http://schemas.microsoft.com/office/drawing/2014/main" id="{C4C270DE-0BEB-4372-B440-7EADA6FAF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907" y="4618784"/>
            <a:ext cx="273766"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Oval 65">
            <a:extLst>
              <a:ext uri="{FF2B5EF4-FFF2-40B4-BE49-F238E27FC236}">
                <a16:creationId xmlns:a16="http://schemas.microsoft.com/office/drawing/2014/main" id="{757ACA0C-8702-4043-8D4D-582EAEDF1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907" y="4618784"/>
            <a:ext cx="273766"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6" name="Picture 5" descr="A screen shot of a video game&#10;&#10;Description automatically generated">
            <a:extLst>
              <a:ext uri="{FF2B5EF4-FFF2-40B4-BE49-F238E27FC236}">
                <a16:creationId xmlns:a16="http://schemas.microsoft.com/office/drawing/2014/main" id="{1749F479-F685-983E-53FF-1872371F6CC0}"/>
              </a:ext>
            </a:extLst>
          </p:cNvPr>
          <p:cNvPicPr>
            <a:picLocks noChangeAspect="1"/>
          </p:cNvPicPr>
          <p:nvPr/>
        </p:nvPicPr>
        <p:blipFill>
          <a:blip r:embed="rId4"/>
          <a:stretch>
            <a:fillRect/>
          </a:stretch>
        </p:blipFill>
        <p:spPr>
          <a:xfrm>
            <a:off x="45060" y="2274938"/>
            <a:ext cx="9058141" cy="1823460"/>
          </a:xfrm>
          <a:prstGeom prst="rect">
            <a:avLst/>
          </a:prstGeom>
        </p:spPr>
      </p:pic>
      <p:pic>
        <p:nvPicPr>
          <p:cNvPr id="10" name="Picture 9">
            <a:extLst>
              <a:ext uri="{FF2B5EF4-FFF2-40B4-BE49-F238E27FC236}">
                <a16:creationId xmlns:a16="http://schemas.microsoft.com/office/drawing/2014/main" id="{AF2430D6-9776-009F-E94F-15A36A7D069A}"/>
              </a:ext>
            </a:extLst>
          </p:cNvPr>
          <p:cNvPicPr>
            <a:picLocks noChangeAspect="1"/>
          </p:cNvPicPr>
          <p:nvPr/>
        </p:nvPicPr>
        <p:blipFill>
          <a:blip r:embed="rId5"/>
          <a:stretch>
            <a:fillRect/>
          </a:stretch>
        </p:blipFill>
        <p:spPr>
          <a:xfrm>
            <a:off x="40799" y="4054245"/>
            <a:ext cx="9144000" cy="688225"/>
          </a:xfrm>
          <a:prstGeom prst="rect">
            <a:avLst/>
          </a:prstGeom>
        </p:spPr>
      </p:pic>
      <p:pic>
        <p:nvPicPr>
          <p:cNvPr id="12" name="Picture 11" descr="A black screen with green dots&#10;&#10;Description automatically generated">
            <a:extLst>
              <a:ext uri="{FF2B5EF4-FFF2-40B4-BE49-F238E27FC236}">
                <a16:creationId xmlns:a16="http://schemas.microsoft.com/office/drawing/2014/main" id="{29028068-D4AB-C0DD-1AAF-A02024D3A8D1}"/>
              </a:ext>
            </a:extLst>
          </p:cNvPr>
          <p:cNvPicPr>
            <a:picLocks noChangeAspect="1"/>
          </p:cNvPicPr>
          <p:nvPr/>
        </p:nvPicPr>
        <p:blipFill>
          <a:blip r:embed="rId6"/>
          <a:stretch>
            <a:fillRect/>
          </a:stretch>
        </p:blipFill>
        <p:spPr>
          <a:xfrm>
            <a:off x="0" y="4726893"/>
            <a:ext cx="9144000" cy="1336325"/>
          </a:xfrm>
          <a:prstGeom prst="rect">
            <a:avLst/>
          </a:prstGeom>
        </p:spPr>
      </p:pic>
      <p:pic>
        <p:nvPicPr>
          <p:cNvPr id="14" name="Picture 13">
            <a:extLst>
              <a:ext uri="{FF2B5EF4-FFF2-40B4-BE49-F238E27FC236}">
                <a16:creationId xmlns:a16="http://schemas.microsoft.com/office/drawing/2014/main" id="{0F3C834D-CA95-90D8-84E7-741C6EF265D6}"/>
              </a:ext>
            </a:extLst>
          </p:cNvPr>
          <p:cNvPicPr>
            <a:picLocks noChangeAspect="1"/>
          </p:cNvPicPr>
          <p:nvPr/>
        </p:nvPicPr>
        <p:blipFill>
          <a:blip r:embed="rId7"/>
          <a:stretch>
            <a:fillRect/>
          </a:stretch>
        </p:blipFill>
        <p:spPr>
          <a:xfrm>
            <a:off x="0" y="6067884"/>
            <a:ext cx="9144000" cy="719709"/>
          </a:xfrm>
          <a:prstGeom prst="rect">
            <a:avLst/>
          </a:prstGeom>
        </p:spPr>
      </p:pic>
    </p:spTree>
    <p:extLst>
      <p:ext uri="{BB962C8B-B14F-4D97-AF65-F5344CB8AC3E}">
        <p14:creationId xmlns:p14="http://schemas.microsoft.com/office/powerpoint/2010/main" val="46180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46932" y="475488"/>
            <a:ext cx="5093110" cy="633790"/>
          </a:xfrm>
        </p:spPr>
        <p:txBody>
          <a:bodyPr vert="horz" lIns="91440" tIns="45720" rIns="91440" bIns="45720" rtlCol="0" anchor="b">
            <a:normAutofit fontScale="90000"/>
          </a:bodyPr>
          <a:lstStyle/>
          <a:p>
            <a:pPr defTabSz="914400">
              <a:lnSpc>
                <a:spcPct val="90000"/>
              </a:lnSpc>
              <a:spcBef>
                <a:spcPts val="1000"/>
              </a:spcBef>
            </a:pPr>
            <a:r>
              <a:rPr lang="en-US" sz="3600" u="sng" dirty="0">
                <a:solidFill>
                  <a:schemeClr val="bg1"/>
                </a:solidFill>
              </a:rPr>
              <a:t>Main Model – Lightning and plate color</a:t>
            </a:r>
          </a:p>
        </p:txBody>
      </p:sp>
      <p:sp>
        <p:nvSpPr>
          <p:cNvPr id="3" name="Content Placeholder 2"/>
          <p:cNvSpPr>
            <a:spLocks noGrp="1"/>
          </p:cNvSpPr>
          <p:nvPr>
            <p:ph idx="1"/>
          </p:nvPr>
        </p:nvSpPr>
        <p:spPr>
          <a:xfrm>
            <a:off x="40799" y="1278875"/>
            <a:ext cx="5438510" cy="1896717"/>
          </a:xfrm>
        </p:spPr>
        <p:txBody>
          <a:bodyPr vert="horz" lIns="91440" tIns="45720" rIns="91440" bIns="45720" rtlCol="0">
            <a:normAutofit/>
          </a:bodyPr>
          <a:lstStyle/>
          <a:p>
            <a:pPr algn="l">
              <a:buFont typeface="Arial" panose="020B0604020202020204" pitchFamily="34" charset="0"/>
              <a:buChar char="•"/>
            </a:pPr>
            <a:r>
              <a:rPr lang="en-GB" sz="1400" b="0" i="0" dirty="0">
                <a:solidFill>
                  <a:srgbClr val="D5D5D5"/>
                </a:solidFill>
                <a:effectLst/>
                <a:latin typeface="Roboto" panose="02000000000000000000" pitchFamily="2" charset="0"/>
              </a:rPr>
              <a:t>Plate </a:t>
            </a:r>
            <a:r>
              <a:rPr lang="en-GB" sz="1400" b="0" i="0" dirty="0" err="1">
                <a:solidFill>
                  <a:srgbClr val="D5D5D5"/>
                </a:solidFill>
                <a:effectLst/>
                <a:latin typeface="Roboto" panose="02000000000000000000" pitchFamily="2" charset="0"/>
              </a:rPr>
              <a:t>color</a:t>
            </a:r>
            <a:r>
              <a:rPr lang="en-GB" sz="1400" b="0" i="0" dirty="0">
                <a:solidFill>
                  <a:srgbClr val="D5D5D5"/>
                </a:solidFill>
                <a:effectLst/>
                <a:latin typeface="Roboto" panose="02000000000000000000" pitchFamily="2" charset="0"/>
              </a:rPr>
              <a:t> and lightning condition result in significant difference in prediction. </a:t>
            </a:r>
          </a:p>
        </p:txBody>
      </p:sp>
      <p:grpSp>
        <p:nvGrpSpPr>
          <p:cNvPr id="49" name="Graphic 4">
            <a:extLst>
              <a:ext uri="{FF2B5EF4-FFF2-40B4-BE49-F238E27FC236}">
                <a16:creationId xmlns:a16="http://schemas.microsoft.com/office/drawing/2014/main" id="{D92F9A1A-77F4-4E16-958B-64BB489FFE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66737" y="739986"/>
            <a:ext cx="731374" cy="975171"/>
            <a:chOff x="5829300" y="3162300"/>
            <a:chExt cx="532256" cy="532257"/>
          </a:xfrm>
          <a:solidFill>
            <a:schemeClr val="bg1"/>
          </a:solidFill>
        </p:grpSpPr>
        <p:sp>
          <p:nvSpPr>
            <p:cNvPr id="50" name="Freeform: Shape 49">
              <a:extLst>
                <a:ext uri="{FF2B5EF4-FFF2-40B4-BE49-F238E27FC236}">
                  <a16:creationId xmlns:a16="http://schemas.microsoft.com/office/drawing/2014/main" id="{819A42ED-6B91-49E6-9BDB-6339893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B732C3B-202D-4B4E-9C2B-283338B2A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8433EC-2142-4B86-B9BA-25AFE26299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F3A02D8-E8AA-47DC-B215-ED01D604E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1A156CC-0ACD-4554-947F-A9FD30B6A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BACA1F0-7581-48CC-BB3D-29D84E66B1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8C34CDB-6796-4AA3-9001-DA5B717D7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9D783F9-0F69-4135-9961-9BAB1C1A6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4FFBBC22-B7E4-49E9-9BD1-36B5F6299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E179D1A-1F7F-41FF-A993-7DB78E9EB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565B3A8-B9D8-4EA9-B3DA-DDB2A574B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891E65D-798E-4741-A582-606A9152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8BAB8E0-D711-471F-8EB7-6F8C42092B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pic>
        <p:nvPicPr>
          <p:cNvPr id="5" name="Picture 4" descr="Digital financial graph">
            <a:extLst>
              <a:ext uri="{FF2B5EF4-FFF2-40B4-BE49-F238E27FC236}">
                <a16:creationId xmlns:a16="http://schemas.microsoft.com/office/drawing/2014/main" id="{8B554BAA-EFF0-9DA4-BCBB-70EAC65FBBA8}"/>
              </a:ext>
            </a:extLst>
          </p:cNvPr>
          <p:cNvPicPr>
            <a:picLocks noChangeAspect="1"/>
          </p:cNvPicPr>
          <p:nvPr/>
        </p:nvPicPr>
        <p:blipFill>
          <a:blip r:embed="rId3"/>
          <a:srcRect l="18433" r="23777" b="2"/>
          <a:stretch/>
        </p:blipFill>
        <p:spPr>
          <a:xfrm>
            <a:off x="5501299" y="322505"/>
            <a:ext cx="2931257" cy="2853088"/>
          </a:xfrm>
          <a:prstGeom prst="rect">
            <a:avLst/>
          </a:prstGeom>
        </p:spPr>
      </p:pic>
      <p:sp>
        <p:nvSpPr>
          <p:cNvPr id="64" name="Oval 63">
            <a:extLst>
              <a:ext uri="{FF2B5EF4-FFF2-40B4-BE49-F238E27FC236}">
                <a16:creationId xmlns:a16="http://schemas.microsoft.com/office/drawing/2014/main" id="{C4C270DE-0BEB-4372-B440-7EADA6FAF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907" y="4618784"/>
            <a:ext cx="273766"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Oval 65">
            <a:extLst>
              <a:ext uri="{FF2B5EF4-FFF2-40B4-BE49-F238E27FC236}">
                <a16:creationId xmlns:a16="http://schemas.microsoft.com/office/drawing/2014/main" id="{757ACA0C-8702-4043-8D4D-582EAEDF1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907" y="4618784"/>
            <a:ext cx="273766"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7" name="Picture 6" descr="A black background with lines&#10;&#10;Description automatically generated">
            <a:extLst>
              <a:ext uri="{FF2B5EF4-FFF2-40B4-BE49-F238E27FC236}">
                <a16:creationId xmlns:a16="http://schemas.microsoft.com/office/drawing/2014/main" id="{A6E24FBE-3A10-0732-0E01-BA5A0B85670B}"/>
              </a:ext>
            </a:extLst>
          </p:cNvPr>
          <p:cNvPicPr>
            <a:picLocks noChangeAspect="1"/>
          </p:cNvPicPr>
          <p:nvPr/>
        </p:nvPicPr>
        <p:blipFill>
          <a:blip r:embed="rId4"/>
          <a:stretch>
            <a:fillRect/>
          </a:stretch>
        </p:blipFill>
        <p:spPr>
          <a:xfrm>
            <a:off x="0" y="3186412"/>
            <a:ext cx="9144000" cy="1607332"/>
          </a:xfrm>
          <a:prstGeom prst="rect">
            <a:avLst/>
          </a:prstGeom>
        </p:spPr>
      </p:pic>
      <p:pic>
        <p:nvPicPr>
          <p:cNvPr id="9" name="Picture 8">
            <a:extLst>
              <a:ext uri="{FF2B5EF4-FFF2-40B4-BE49-F238E27FC236}">
                <a16:creationId xmlns:a16="http://schemas.microsoft.com/office/drawing/2014/main" id="{A600A7E3-D1E2-7CFE-42DA-ED3694B21CDD}"/>
              </a:ext>
            </a:extLst>
          </p:cNvPr>
          <p:cNvPicPr>
            <a:picLocks noChangeAspect="1"/>
          </p:cNvPicPr>
          <p:nvPr/>
        </p:nvPicPr>
        <p:blipFill>
          <a:blip r:embed="rId5"/>
          <a:stretch>
            <a:fillRect/>
          </a:stretch>
        </p:blipFill>
        <p:spPr>
          <a:xfrm>
            <a:off x="0" y="4804613"/>
            <a:ext cx="9144000" cy="703621"/>
          </a:xfrm>
          <a:prstGeom prst="rect">
            <a:avLst/>
          </a:prstGeom>
        </p:spPr>
      </p:pic>
    </p:spTree>
    <p:extLst>
      <p:ext uri="{BB962C8B-B14F-4D97-AF65-F5344CB8AC3E}">
        <p14:creationId xmlns:p14="http://schemas.microsoft.com/office/powerpoint/2010/main" val="30814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46932" y="475488"/>
            <a:ext cx="5093110" cy="633790"/>
          </a:xfrm>
        </p:spPr>
        <p:txBody>
          <a:bodyPr vert="horz" lIns="91440" tIns="45720" rIns="91440" bIns="45720" rtlCol="0" anchor="b">
            <a:normAutofit fontScale="90000"/>
          </a:bodyPr>
          <a:lstStyle/>
          <a:p>
            <a:pPr defTabSz="914400">
              <a:lnSpc>
                <a:spcPct val="90000"/>
              </a:lnSpc>
              <a:spcBef>
                <a:spcPts val="1000"/>
              </a:spcBef>
            </a:pPr>
            <a:r>
              <a:rPr lang="en-US" sz="3600" u="sng" dirty="0">
                <a:solidFill>
                  <a:schemeClr val="bg1"/>
                </a:solidFill>
              </a:rPr>
              <a:t>Main Model – variation of dishes for same kcal</a:t>
            </a:r>
          </a:p>
        </p:txBody>
      </p:sp>
      <p:sp>
        <p:nvSpPr>
          <p:cNvPr id="3" name="Content Placeholder 2"/>
          <p:cNvSpPr>
            <a:spLocks noGrp="1"/>
          </p:cNvSpPr>
          <p:nvPr>
            <p:ph idx="1"/>
          </p:nvPr>
        </p:nvSpPr>
        <p:spPr>
          <a:xfrm>
            <a:off x="40799" y="1278875"/>
            <a:ext cx="5438510" cy="1896717"/>
          </a:xfrm>
        </p:spPr>
        <p:txBody>
          <a:bodyPr vert="horz" lIns="91440" tIns="45720" rIns="91440" bIns="45720" rtlCol="0">
            <a:normAutofit/>
          </a:bodyPr>
          <a:lstStyle/>
          <a:p>
            <a:pPr algn="l">
              <a:buFont typeface="Arial" panose="020B0604020202020204" pitchFamily="34" charset="0"/>
              <a:buChar char="•"/>
            </a:pPr>
            <a:r>
              <a:rPr lang="en-GB" sz="1400" b="0" i="0" dirty="0">
                <a:solidFill>
                  <a:srgbClr val="D5D5D5"/>
                </a:solidFill>
                <a:effectLst/>
                <a:latin typeface="Roboto" panose="02000000000000000000" pitchFamily="2" charset="0"/>
              </a:rPr>
              <a:t>Significant variation of dishes for exactly the same kcal.</a:t>
            </a:r>
          </a:p>
        </p:txBody>
      </p:sp>
      <p:grpSp>
        <p:nvGrpSpPr>
          <p:cNvPr id="49" name="Graphic 4">
            <a:extLst>
              <a:ext uri="{FF2B5EF4-FFF2-40B4-BE49-F238E27FC236}">
                <a16:creationId xmlns:a16="http://schemas.microsoft.com/office/drawing/2014/main" id="{D92F9A1A-77F4-4E16-958B-64BB489FFE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66737" y="739986"/>
            <a:ext cx="731374" cy="975171"/>
            <a:chOff x="5829300" y="3162300"/>
            <a:chExt cx="532256" cy="532257"/>
          </a:xfrm>
          <a:solidFill>
            <a:schemeClr val="bg1"/>
          </a:solidFill>
        </p:grpSpPr>
        <p:sp>
          <p:nvSpPr>
            <p:cNvPr id="50" name="Freeform: Shape 49">
              <a:extLst>
                <a:ext uri="{FF2B5EF4-FFF2-40B4-BE49-F238E27FC236}">
                  <a16:creationId xmlns:a16="http://schemas.microsoft.com/office/drawing/2014/main" id="{819A42ED-6B91-49E6-9BDB-6339893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B732C3B-202D-4B4E-9C2B-283338B2A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8433EC-2142-4B86-B9BA-25AFE26299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F3A02D8-E8AA-47DC-B215-ED01D604E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1A156CC-0ACD-4554-947F-A9FD30B6A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BACA1F0-7581-48CC-BB3D-29D84E66B1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8C34CDB-6796-4AA3-9001-DA5B717D7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9D783F9-0F69-4135-9961-9BAB1C1A6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4FFBBC22-B7E4-49E9-9BD1-36B5F6299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E179D1A-1F7F-41FF-A993-7DB78E9EB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565B3A8-B9D8-4EA9-B3DA-DDB2A574B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891E65D-798E-4741-A582-606A9152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8BAB8E0-D711-471F-8EB7-6F8C42092B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pic>
        <p:nvPicPr>
          <p:cNvPr id="5" name="Picture 4" descr="Digital financial graph">
            <a:extLst>
              <a:ext uri="{FF2B5EF4-FFF2-40B4-BE49-F238E27FC236}">
                <a16:creationId xmlns:a16="http://schemas.microsoft.com/office/drawing/2014/main" id="{8B554BAA-EFF0-9DA4-BCBB-70EAC65FBBA8}"/>
              </a:ext>
            </a:extLst>
          </p:cNvPr>
          <p:cNvPicPr>
            <a:picLocks noChangeAspect="1"/>
          </p:cNvPicPr>
          <p:nvPr/>
        </p:nvPicPr>
        <p:blipFill>
          <a:blip r:embed="rId3"/>
          <a:srcRect l="18433" r="23777" b="2"/>
          <a:stretch/>
        </p:blipFill>
        <p:spPr>
          <a:xfrm>
            <a:off x="5501299" y="322505"/>
            <a:ext cx="2931257" cy="2853088"/>
          </a:xfrm>
          <a:prstGeom prst="rect">
            <a:avLst/>
          </a:prstGeom>
        </p:spPr>
      </p:pic>
      <p:sp>
        <p:nvSpPr>
          <p:cNvPr id="64" name="Oval 63">
            <a:extLst>
              <a:ext uri="{FF2B5EF4-FFF2-40B4-BE49-F238E27FC236}">
                <a16:creationId xmlns:a16="http://schemas.microsoft.com/office/drawing/2014/main" id="{C4C270DE-0BEB-4372-B440-7EADA6FAF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907" y="4618784"/>
            <a:ext cx="273766"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Oval 65">
            <a:extLst>
              <a:ext uri="{FF2B5EF4-FFF2-40B4-BE49-F238E27FC236}">
                <a16:creationId xmlns:a16="http://schemas.microsoft.com/office/drawing/2014/main" id="{757ACA0C-8702-4043-8D4D-582EAEDF1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907" y="4618784"/>
            <a:ext cx="273766"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6" name="Picture 5" descr="A screen shot of a computer&#10;&#10;Description automatically generated">
            <a:extLst>
              <a:ext uri="{FF2B5EF4-FFF2-40B4-BE49-F238E27FC236}">
                <a16:creationId xmlns:a16="http://schemas.microsoft.com/office/drawing/2014/main" id="{528A18FC-9F91-60AC-F82B-E51FBED5B58A}"/>
              </a:ext>
            </a:extLst>
          </p:cNvPr>
          <p:cNvPicPr>
            <a:picLocks noChangeAspect="1"/>
          </p:cNvPicPr>
          <p:nvPr/>
        </p:nvPicPr>
        <p:blipFill>
          <a:blip r:embed="rId4"/>
          <a:stretch>
            <a:fillRect/>
          </a:stretch>
        </p:blipFill>
        <p:spPr>
          <a:xfrm>
            <a:off x="0" y="3209800"/>
            <a:ext cx="9144000" cy="1607332"/>
          </a:xfrm>
          <a:prstGeom prst="rect">
            <a:avLst/>
          </a:prstGeom>
        </p:spPr>
      </p:pic>
      <p:pic>
        <p:nvPicPr>
          <p:cNvPr id="10" name="Picture 9">
            <a:extLst>
              <a:ext uri="{FF2B5EF4-FFF2-40B4-BE49-F238E27FC236}">
                <a16:creationId xmlns:a16="http://schemas.microsoft.com/office/drawing/2014/main" id="{F1DCD793-7809-8E5E-EB17-5484B3353AD5}"/>
              </a:ext>
            </a:extLst>
          </p:cNvPr>
          <p:cNvPicPr>
            <a:picLocks noChangeAspect="1"/>
          </p:cNvPicPr>
          <p:nvPr/>
        </p:nvPicPr>
        <p:blipFill>
          <a:blip r:embed="rId5"/>
          <a:stretch>
            <a:fillRect/>
          </a:stretch>
        </p:blipFill>
        <p:spPr>
          <a:xfrm>
            <a:off x="40799" y="4840666"/>
            <a:ext cx="9144000" cy="1583816"/>
          </a:xfrm>
          <a:prstGeom prst="rect">
            <a:avLst/>
          </a:prstGeom>
        </p:spPr>
      </p:pic>
    </p:spTree>
    <p:extLst>
      <p:ext uri="{BB962C8B-B14F-4D97-AF65-F5344CB8AC3E}">
        <p14:creationId xmlns:p14="http://schemas.microsoft.com/office/powerpoint/2010/main" val="400401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35FA909-3F24-448C-A8BC-7CF77F62F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078" y="68984"/>
            <a:ext cx="5922755" cy="1323439"/>
          </a:xfrm>
        </p:spPr>
        <p:txBody>
          <a:bodyPr vert="horz" lIns="91440" tIns="45720" rIns="91440" bIns="45720" rtlCol="0" anchor="t">
            <a:normAutofit/>
          </a:bodyPr>
          <a:lstStyle/>
          <a:p>
            <a:pPr defTabSz="914400">
              <a:spcBef>
                <a:spcPts val="1000"/>
              </a:spcBef>
            </a:pPr>
            <a:r>
              <a:rPr lang="en-US" sz="3500" u="sng" dirty="0">
                <a:solidFill>
                  <a:schemeClr val="bg1"/>
                </a:solidFill>
              </a:rPr>
              <a:t>Main Model – Conclusion</a:t>
            </a:r>
          </a:p>
        </p:txBody>
      </p:sp>
      <p:sp>
        <p:nvSpPr>
          <p:cNvPr id="3" name="Content Placeholder 2"/>
          <p:cNvSpPr>
            <a:spLocks noGrp="1"/>
          </p:cNvSpPr>
          <p:nvPr>
            <p:ph idx="1"/>
          </p:nvPr>
        </p:nvSpPr>
        <p:spPr>
          <a:xfrm>
            <a:off x="61077" y="753466"/>
            <a:ext cx="5578941" cy="5917996"/>
          </a:xfrm>
        </p:spPr>
        <p:txBody>
          <a:bodyPr vert="horz" lIns="91440" tIns="45720" rIns="91440" bIns="45720" rtlCol="0">
            <a:normAutofit fontScale="85000" lnSpcReduction="10000"/>
          </a:bodyPr>
          <a:lstStyle/>
          <a:p>
            <a:pPr>
              <a:lnSpc>
                <a:spcPct val="90000"/>
              </a:lnSpc>
              <a:buFont typeface="Arial" panose="020B0604020202020204" pitchFamily="34" charset="0"/>
              <a:buChar char="•"/>
            </a:pPr>
            <a:r>
              <a:rPr lang="en-GB" sz="1600" b="1" i="0" spc="70" dirty="0">
                <a:solidFill>
                  <a:schemeClr val="bg1">
                    <a:alpha val="80000"/>
                  </a:schemeClr>
                </a:solidFill>
                <a:effectLst/>
                <a:latin typeface="Roboto" panose="02000000000000000000" pitchFamily="2" charset="0"/>
              </a:rPr>
              <a:t>Inconsistencies</a:t>
            </a:r>
            <a:r>
              <a:rPr lang="en-GB" sz="1600" b="0" i="0" spc="70" dirty="0">
                <a:solidFill>
                  <a:schemeClr val="bg1">
                    <a:alpha val="80000"/>
                  </a:schemeClr>
                </a:solidFill>
                <a:effectLst/>
                <a:latin typeface="Roboto" panose="02000000000000000000" pitchFamily="2" charset="0"/>
              </a:rPr>
              <a:t> in prediction and </a:t>
            </a:r>
            <a:r>
              <a:rPr lang="en-GB" sz="1600" b="1" i="0" spc="70" dirty="0">
                <a:solidFill>
                  <a:schemeClr val="bg1">
                    <a:alpha val="80000"/>
                  </a:schemeClr>
                </a:solidFill>
                <a:effectLst/>
                <a:latin typeface="Roboto" panose="02000000000000000000" pitchFamily="2" charset="0"/>
              </a:rPr>
              <a:t>overfitting</a:t>
            </a:r>
            <a:r>
              <a:rPr lang="en-GB" sz="1600" b="0" i="0" spc="70" dirty="0">
                <a:solidFill>
                  <a:schemeClr val="bg1">
                    <a:alpha val="80000"/>
                  </a:schemeClr>
                </a:solidFill>
                <a:effectLst/>
                <a:latin typeface="Roboto" panose="02000000000000000000" pitchFamily="2" charset="0"/>
              </a:rPr>
              <a:t> still observed - despite increase in regularization and random rotation.</a:t>
            </a:r>
          </a:p>
          <a:p>
            <a:pPr>
              <a:lnSpc>
                <a:spcPct val="90000"/>
              </a:lnSpc>
              <a:buFont typeface="Arial" panose="020B0604020202020204" pitchFamily="34" charset="0"/>
              <a:buChar char="•"/>
            </a:pPr>
            <a:r>
              <a:rPr lang="en-GB" sz="1600" b="0" i="0" spc="70" dirty="0">
                <a:solidFill>
                  <a:schemeClr val="bg1">
                    <a:alpha val="80000"/>
                  </a:schemeClr>
                </a:solidFill>
                <a:effectLst/>
                <a:latin typeface="Roboto" panose="02000000000000000000" pitchFamily="2" charset="0"/>
              </a:rPr>
              <a:t>Small rotation for a single dish may result in significative difference in prediction.</a:t>
            </a:r>
          </a:p>
          <a:p>
            <a:pPr>
              <a:lnSpc>
                <a:spcPct val="90000"/>
              </a:lnSpc>
              <a:buFont typeface="Arial" panose="020B0604020202020204" pitchFamily="34" charset="0"/>
              <a:buChar char="•"/>
            </a:pPr>
            <a:r>
              <a:rPr lang="en-GB" sz="1600" b="0" i="0" spc="70" dirty="0">
                <a:solidFill>
                  <a:schemeClr val="bg1">
                    <a:alpha val="80000"/>
                  </a:schemeClr>
                </a:solidFill>
                <a:effectLst/>
                <a:latin typeface="Roboto" panose="02000000000000000000" pitchFamily="2" charset="0"/>
              </a:rPr>
              <a:t>Different lightning conditions may result in significant difference in prediction.</a:t>
            </a:r>
          </a:p>
          <a:p>
            <a:pPr>
              <a:lnSpc>
                <a:spcPct val="90000"/>
              </a:lnSpc>
              <a:buFont typeface="Arial" panose="020B0604020202020204" pitchFamily="34" charset="0"/>
              <a:buChar char="•"/>
            </a:pPr>
            <a:r>
              <a:rPr lang="en-GB" sz="1600" b="0" i="0" spc="70" dirty="0">
                <a:solidFill>
                  <a:schemeClr val="bg1">
                    <a:alpha val="80000"/>
                  </a:schemeClr>
                </a:solidFill>
                <a:effectLst/>
                <a:latin typeface="Roboto" panose="02000000000000000000" pitchFamily="2" charset="0"/>
              </a:rPr>
              <a:t>Clearly higher dishes in kcal result in much higher errors as well as significant difference in predictions for the same dish depending on rotation and lightning conditions.</a:t>
            </a:r>
          </a:p>
          <a:p>
            <a:pPr>
              <a:lnSpc>
                <a:spcPct val="90000"/>
              </a:lnSpc>
              <a:buFont typeface="Arial" panose="020B0604020202020204" pitchFamily="34" charset="0"/>
              <a:buChar char="•"/>
            </a:pPr>
            <a:r>
              <a:rPr lang="en-GB" sz="1600" b="0" i="0" spc="70" dirty="0">
                <a:solidFill>
                  <a:schemeClr val="bg1">
                    <a:alpha val="80000"/>
                  </a:schemeClr>
                </a:solidFill>
                <a:effectLst/>
                <a:latin typeface="Roboto" panose="02000000000000000000" pitchFamily="2" charset="0"/>
              </a:rPr>
              <a:t>There are also fewer observations for high kcal dishes.</a:t>
            </a:r>
          </a:p>
          <a:p>
            <a:pPr>
              <a:lnSpc>
                <a:spcPct val="90000"/>
              </a:lnSpc>
              <a:buFont typeface="Arial" panose="020B0604020202020204" pitchFamily="34" charset="0"/>
              <a:buChar char="•"/>
            </a:pPr>
            <a:r>
              <a:rPr lang="en-GB" sz="1600" b="0" i="0" spc="70" dirty="0">
                <a:solidFill>
                  <a:schemeClr val="bg1">
                    <a:alpha val="80000"/>
                  </a:schemeClr>
                </a:solidFill>
                <a:effectLst/>
                <a:latin typeface="Roboto" panose="02000000000000000000" pitchFamily="2" charset="0"/>
              </a:rPr>
              <a:t>We observe significant variation in residuals for the same amount of kcal. For smaller values the model tend to over estimate kcal while for larger values if significantly underestimates the amount. Both patterns observed in train and test.</a:t>
            </a:r>
          </a:p>
          <a:p>
            <a:pPr>
              <a:lnSpc>
                <a:spcPct val="90000"/>
              </a:lnSpc>
            </a:pPr>
            <a:r>
              <a:rPr lang="en-GB" sz="1600" b="1" i="0" spc="70" dirty="0">
                <a:solidFill>
                  <a:schemeClr val="bg1">
                    <a:alpha val="80000"/>
                  </a:schemeClr>
                </a:solidFill>
                <a:effectLst/>
                <a:latin typeface="Roboto" panose="02000000000000000000" pitchFamily="2" charset="0"/>
              </a:rPr>
              <a:t>Additional issues with data identified:</a:t>
            </a:r>
          </a:p>
          <a:p>
            <a:pPr lvl="1">
              <a:lnSpc>
                <a:spcPct val="90000"/>
              </a:lnSpc>
              <a:buFont typeface="Arial" panose="020B0604020202020204" pitchFamily="34" charset="0"/>
              <a:buChar char="•"/>
            </a:pPr>
            <a:r>
              <a:rPr lang="en-GB" sz="1600" b="0" i="0" spc="70" dirty="0">
                <a:solidFill>
                  <a:schemeClr val="bg1">
                    <a:alpha val="80000"/>
                  </a:schemeClr>
                </a:solidFill>
                <a:effectLst/>
                <a:latin typeface="Roboto" panose="02000000000000000000" pitchFamily="2" charset="0"/>
              </a:rPr>
              <a:t>Inconsistency in luminosity resulting in significantly different plate </a:t>
            </a:r>
            <a:r>
              <a:rPr lang="en-GB" sz="1600" b="0" i="0" spc="70" dirty="0" err="1">
                <a:solidFill>
                  <a:schemeClr val="bg1">
                    <a:alpha val="80000"/>
                  </a:schemeClr>
                </a:solidFill>
                <a:effectLst/>
                <a:latin typeface="Roboto" panose="02000000000000000000" pitchFamily="2" charset="0"/>
              </a:rPr>
              <a:t>color</a:t>
            </a:r>
            <a:r>
              <a:rPr lang="en-GB" sz="1600" b="0" i="0" spc="70" dirty="0">
                <a:solidFill>
                  <a:schemeClr val="bg1">
                    <a:alpha val="80000"/>
                  </a:schemeClr>
                </a:solidFill>
                <a:effectLst/>
                <a:latin typeface="Roboto" panose="02000000000000000000" pitchFamily="2" charset="0"/>
              </a:rPr>
              <a:t> for the same dish.</a:t>
            </a:r>
          </a:p>
          <a:p>
            <a:pPr lvl="1">
              <a:lnSpc>
                <a:spcPct val="90000"/>
              </a:lnSpc>
              <a:buFont typeface="Arial" panose="020B0604020202020204" pitchFamily="34" charset="0"/>
              <a:buChar char="•"/>
            </a:pPr>
            <a:r>
              <a:rPr lang="en-GB" sz="1600" b="0" i="0" spc="70" dirty="0">
                <a:solidFill>
                  <a:schemeClr val="bg1">
                    <a:alpha val="80000"/>
                  </a:schemeClr>
                </a:solidFill>
                <a:effectLst/>
                <a:latin typeface="Roboto" panose="02000000000000000000" pitchFamily="2" charset="0"/>
              </a:rPr>
              <a:t>Significant variation of dishes for exactly the same kcal.</a:t>
            </a:r>
          </a:p>
          <a:p>
            <a:pPr>
              <a:lnSpc>
                <a:spcPct val="90000"/>
              </a:lnSpc>
            </a:pPr>
            <a:r>
              <a:rPr lang="en-GB" sz="1600" b="1" i="0" spc="70" dirty="0">
                <a:solidFill>
                  <a:schemeClr val="bg1">
                    <a:alpha val="80000"/>
                  </a:schemeClr>
                </a:solidFill>
                <a:effectLst/>
                <a:latin typeface="Roboto" panose="02000000000000000000" pitchFamily="2" charset="0"/>
              </a:rPr>
              <a:t>What we learn:</a:t>
            </a:r>
          </a:p>
          <a:p>
            <a:pPr lvl="1">
              <a:lnSpc>
                <a:spcPct val="90000"/>
              </a:lnSpc>
              <a:buFont typeface="Arial" panose="020B0604020202020204" pitchFamily="34" charset="0"/>
              <a:buChar char="•"/>
            </a:pPr>
            <a:r>
              <a:rPr lang="en-GB" sz="1600" b="0" i="0" spc="70" dirty="0">
                <a:solidFill>
                  <a:schemeClr val="bg1">
                    <a:alpha val="80000"/>
                  </a:schemeClr>
                </a:solidFill>
                <a:effectLst/>
                <a:latin typeface="Roboto" panose="02000000000000000000" pitchFamily="2" charset="0"/>
              </a:rPr>
              <a:t>Without mass and density estimation it is difficult for the model to learn to predict kcal of high caloric dishes even if the data is normalized by mass.</a:t>
            </a:r>
          </a:p>
          <a:p>
            <a:pPr lvl="1">
              <a:lnSpc>
                <a:spcPct val="90000"/>
              </a:lnSpc>
              <a:buFont typeface="Arial" panose="020B0604020202020204" pitchFamily="34" charset="0"/>
              <a:buChar char="•"/>
            </a:pPr>
            <a:r>
              <a:rPr lang="en-GB" sz="1600" b="0" i="0" spc="70" dirty="0">
                <a:solidFill>
                  <a:schemeClr val="bg1">
                    <a:alpha val="80000"/>
                  </a:schemeClr>
                </a:solidFill>
                <a:effectLst/>
                <a:latin typeface="Roboto" panose="02000000000000000000" pitchFamily="2" charset="0"/>
              </a:rPr>
              <a:t>Without mass and density estimation the model is highly volatile in predictions especially for high caloric dishes.</a:t>
            </a:r>
          </a:p>
          <a:p>
            <a:pPr lvl="1">
              <a:lnSpc>
                <a:spcPct val="90000"/>
              </a:lnSpc>
              <a:buFont typeface="Arial" panose="020B0604020202020204" pitchFamily="34" charset="0"/>
              <a:buChar char="•"/>
            </a:pPr>
            <a:r>
              <a:rPr lang="en-GB" sz="1600" b="0" i="0" spc="70" dirty="0">
                <a:solidFill>
                  <a:schemeClr val="bg1">
                    <a:alpha val="80000"/>
                  </a:schemeClr>
                </a:solidFill>
                <a:effectLst/>
                <a:latin typeface="Roboto" panose="02000000000000000000" pitchFamily="2" charset="0"/>
              </a:rPr>
              <a:t>Calorie prediction remains very approximative and is not reliable for serious regimes.</a:t>
            </a:r>
          </a:p>
        </p:txBody>
      </p:sp>
      <p:pic>
        <p:nvPicPr>
          <p:cNvPr id="5" name="Picture 4" descr="Digital financial graph">
            <a:extLst>
              <a:ext uri="{FF2B5EF4-FFF2-40B4-BE49-F238E27FC236}">
                <a16:creationId xmlns:a16="http://schemas.microsoft.com/office/drawing/2014/main" id="{8B554BAA-EFF0-9DA4-BCBB-70EAC65FBBA8}"/>
              </a:ext>
            </a:extLst>
          </p:cNvPr>
          <p:cNvPicPr>
            <a:picLocks noChangeAspect="1"/>
          </p:cNvPicPr>
          <p:nvPr/>
        </p:nvPicPr>
        <p:blipFill>
          <a:blip r:embed="rId3"/>
          <a:srcRect l="33352" r="38696"/>
          <a:stretch/>
        </p:blipFill>
        <p:spPr>
          <a:xfrm>
            <a:off x="5751621" y="-1"/>
            <a:ext cx="3407965" cy="6858002"/>
          </a:xfrm>
          <a:custGeom>
            <a:avLst/>
            <a:gdLst/>
            <a:ahLst/>
            <a:cxnLst/>
            <a:rect l="l" t="t" r="r" b="b"/>
            <a:pathLst>
              <a:path w="4543953" h="6858002">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332842" y="2836172"/>
                </a:moveTo>
                <a:lnTo>
                  <a:pt x="332842" y="2836173"/>
                </a:lnTo>
                <a:cubicBezTo>
                  <a:pt x="336914" y="2839983"/>
                  <a:pt x="340200" y="2844317"/>
                  <a:pt x="341533" y="2848794"/>
                </a:cubicBezTo>
                <a:cubicBezTo>
                  <a:pt x="348200" y="2870416"/>
                  <a:pt x="356392" y="2892181"/>
                  <a:pt x="361441" y="2914328"/>
                </a:cubicBezTo>
                <a:lnTo>
                  <a:pt x="366072" y="2947863"/>
                </a:lnTo>
                <a:lnTo>
                  <a:pt x="362488" y="2982148"/>
                </a:lnTo>
                <a:cubicBezTo>
                  <a:pt x="354392" y="3014153"/>
                  <a:pt x="350582" y="3045777"/>
                  <a:pt x="350796" y="3077401"/>
                </a:cubicBezTo>
                <a:lnTo>
                  <a:pt x="350796" y="3077402"/>
                </a:ln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0733" y="3680164"/>
                </a:lnTo>
                <a:lnTo>
                  <a:pt x="404781" y="3734838"/>
                </a:lnTo>
                <a:lnTo>
                  <a:pt x="404399" y="3754652"/>
                </a:lnTo>
                <a:cubicBezTo>
                  <a:pt x="398399" y="3767130"/>
                  <a:pt x="396447" y="3778655"/>
                  <a:pt x="398042" y="3789776"/>
                </a:cubicBezTo>
                <a:lnTo>
                  <a:pt x="398042" y="3789776"/>
                </a:ln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lnTo>
                  <a:pt x="386040" y="3962160"/>
                </a:lnTo>
                <a:cubicBezTo>
                  <a:pt x="383778" y="3988593"/>
                  <a:pt x="389446" y="4015835"/>
                  <a:pt x="401733" y="4043840"/>
                </a:cubicBezTo>
                <a:lnTo>
                  <a:pt x="416855" y="4103826"/>
                </a:lnTo>
                <a:lnTo>
                  <a:pt x="414887" y="4134256"/>
                </a:lnTo>
                <a:cubicBezTo>
                  <a:pt x="413045" y="4144498"/>
                  <a:pt x="409973" y="4154857"/>
                  <a:pt x="405543" y="4165383"/>
                </a:cubicBezTo>
                <a:cubicBezTo>
                  <a:pt x="402114" y="4173480"/>
                  <a:pt x="401543" y="4182767"/>
                  <a:pt x="401638" y="4192387"/>
                </a:cubicBezTo>
                <a:lnTo>
                  <a:pt x="401638" y="4192388"/>
                </a:lnTo>
                <a:lnTo>
                  <a:pt x="401638" y="4192388"/>
                </a:lnTo>
                <a:lnTo>
                  <a:pt x="401733" y="4221391"/>
                </a:lnTo>
                <a:lnTo>
                  <a:pt x="396017" y="4253014"/>
                </a:lnTo>
                <a:cubicBezTo>
                  <a:pt x="383824" y="4277401"/>
                  <a:pt x="368204" y="4300070"/>
                  <a:pt x="356201" y="4324645"/>
                </a:cubicBezTo>
                <a:cubicBezTo>
                  <a:pt x="350487" y="4336457"/>
                  <a:pt x="347439" y="4350554"/>
                  <a:pt x="347247" y="4363890"/>
                </a:cubicBezTo>
                <a:lnTo>
                  <a:pt x="347247" y="4363891"/>
                </a:ln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395828" y="4846490"/>
                  <a:pt x="384397" y="4866958"/>
                  <a:pt x="382691" y="4889275"/>
                </a:cubicBezTo>
                <a:lnTo>
                  <a:pt x="382691" y="4889275"/>
                </a:lnTo>
                <a:lnTo>
                  <a:pt x="382691" y="4889276"/>
                </a:lnTo>
                <a:cubicBezTo>
                  <a:pt x="382122" y="4896714"/>
                  <a:pt x="382634" y="4904358"/>
                  <a:pt x="384396" y="4912169"/>
                </a:cubicBezTo>
                <a:lnTo>
                  <a:pt x="385799" y="4933805"/>
                </a:lnTo>
                <a:lnTo>
                  <a:pt x="381039" y="4952673"/>
                </a:lnTo>
                <a:cubicBezTo>
                  <a:pt x="376253" y="4964604"/>
                  <a:pt x="368680" y="4975511"/>
                  <a:pt x="360964" y="4987037"/>
                </a:cubicBezTo>
                <a:cubicBezTo>
                  <a:pt x="349725" y="5003801"/>
                  <a:pt x="335627" y="5022852"/>
                  <a:pt x="334485" y="5041521"/>
                </a:cubicBezTo>
                <a:cubicBezTo>
                  <a:pt x="332628" y="5073241"/>
                  <a:pt x="310088" y="5101639"/>
                  <a:pt x="308337" y="5133224"/>
                </a:cubicBezTo>
                <a:lnTo>
                  <a:pt x="308337" y="5133225"/>
                </a:lnTo>
                <a:lnTo>
                  <a:pt x="308337" y="5133225"/>
                </a:lnTo>
                <a:lnTo>
                  <a:pt x="315052" y="5166114"/>
                </a:lnTo>
                <a:lnTo>
                  <a:pt x="314362" y="5172090"/>
                </a:lnTo>
                <a:cubicBezTo>
                  <a:pt x="313481" y="5174400"/>
                  <a:pt x="312290" y="5176876"/>
                  <a:pt x="311814" y="5179067"/>
                </a:cubicBezTo>
                <a:lnTo>
                  <a:pt x="311814" y="5179068"/>
                </a:lnTo>
                <a:lnTo>
                  <a:pt x="311814" y="5179068"/>
                </a:lnTo>
                <a:cubicBezTo>
                  <a:pt x="304574" y="5214122"/>
                  <a:pt x="311624" y="5247079"/>
                  <a:pt x="335437" y="5272797"/>
                </a:cubicBezTo>
                <a:cubicBezTo>
                  <a:pt x="350964" y="5289657"/>
                  <a:pt x="359489" y="5307422"/>
                  <a:pt x="362870" y="5326163"/>
                </a:cubicBez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5103" y="5507668"/>
                </a:lnTo>
                <a:cubicBezTo>
                  <a:pt x="335056" y="5516503"/>
                  <a:pt x="337532" y="5524837"/>
                  <a:pt x="345723" y="5531694"/>
                </a:cubicBez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cubicBezTo>
                  <a:pt x="164171" y="5900323"/>
                  <a:pt x="156361" y="5918042"/>
                  <a:pt x="154075" y="5935949"/>
                </a:cubicBezTo>
                <a:lnTo>
                  <a:pt x="154075" y="5935950"/>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62457" y="6361540"/>
                </a:lnTo>
                <a:lnTo>
                  <a:pt x="162684" y="6365557"/>
                </a:lnTo>
                <a:lnTo>
                  <a:pt x="163946" y="6387910"/>
                </a:lnTo>
                <a:lnTo>
                  <a:pt x="166047" y="6392243"/>
                </a:lnTo>
                <a:lnTo>
                  <a:pt x="173364" y="6407333"/>
                </a:lnTo>
                <a:lnTo>
                  <a:pt x="173364" y="6407332"/>
                </a:lnTo>
                <a:lnTo>
                  <a:pt x="166047" y="6392243"/>
                </a:lnTo>
                <a:lnTo>
                  <a:pt x="163946" y="6387910"/>
                </a:lnTo>
                <a:lnTo>
                  <a:pt x="162684" y="6365557"/>
                </a:lnTo>
                <a:lnTo>
                  <a:pt x="162457" y="6361540"/>
                </a:lnTo>
                <a:lnTo>
                  <a:pt x="179794" y="6228757"/>
                </a:lnTo>
                <a:cubicBezTo>
                  <a:pt x="184556" y="6200945"/>
                  <a:pt x="196176" y="6175798"/>
                  <a:pt x="218465" y="6155603"/>
                </a:cubicBezTo>
                <a:cubicBezTo>
                  <a:pt x="229325" y="6145793"/>
                  <a:pt x="234135" y="6139745"/>
                  <a:pt x="234064" y="6133315"/>
                </a:cubicBezTo>
                <a:lnTo>
                  <a:pt x="234064" y="6133315"/>
                </a:ln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60957" y="5909351"/>
                </a:lnTo>
                <a:cubicBezTo>
                  <a:pt x="164171" y="5900611"/>
                  <a:pt x="168076" y="5892038"/>
                  <a:pt x="171981" y="5883752"/>
                </a:cubicBez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lnTo>
                  <a:pt x="355869" y="5547578"/>
                </a:lnTo>
                <a:cubicBezTo>
                  <a:pt x="355964" y="5542649"/>
                  <a:pt x="352773" y="5537600"/>
                  <a:pt x="345723" y="5531693"/>
                </a:cubicBezTo>
                <a:cubicBezTo>
                  <a:pt x="341628" y="5528265"/>
                  <a:pt x="338961" y="5524467"/>
                  <a:pt x="337324" y="5520422"/>
                </a:cubicBez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4317" y="5355014"/>
                </a:lnTo>
                <a:cubicBezTo>
                  <a:pt x="366264" y="5325412"/>
                  <a:pt x="358727" y="5298086"/>
                  <a:pt x="335437" y="5272796"/>
                </a:cubicBezTo>
                <a:cubicBezTo>
                  <a:pt x="323531" y="5259937"/>
                  <a:pt x="315815" y="5245269"/>
                  <a:pt x="311981" y="5229433"/>
                </a:cubicBezTo>
                <a:lnTo>
                  <a:pt x="311814" y="5179068"/>
                </a:lnTo>
                <a:lnTo>
                  <a:pt x="314362" y="5172091"/>
                </a:lnTo>
                <a:cubicBezTo>
                  <a:pt x="315243" y="5169781"/>
                  <a:pt x="315814" y="5167638"/>
                  <a:pt x="315052" y="5166114"/>
                </a:cubicBezTo>
                <a:lnTo>
                  <a:pt x="315052" y="5166114"/>
                </a:lnTo>
                <a:lnTo>
                  <a:pt x="315052" y="5166113"/>
                </a:lnTo>
                <a:lnTo>
                  <a:pt x="308337" y="5133225"/>
                </a:lnTo>
                <a:lnTo>
                  <a:pt x="315482" y="5102461"/>
                </a:lnTo>
                <a:cubicBezTo>
                  <a:pt x="322817" y="5082339"/>
                  <a:pt x="333247" y="5062669"/>
                  <a:pt x="334485" y="5041522"/>
                </a:cubicBezTo>
                <a:cubicBezTo>
                  <a:pt x="335627" y="5022853"/>
                  <a:pt x="349725" y="5003802"/>
                  <a:pt x="360964" y="4987038"/>
                </a:cubicBezTo>
                <a:cubicBezTo>
                  <a:pt x="372538" y="4969748"/>
                  <a:pt x="383790" y="4953853"/>
                  <a:pt x="385799" y="4933805"/>
                </a:cubicBezTo>
                <a:lnTo>
                  <a:pt x="385799" y="4933805"/>
                </a:lnTo>
                <a:lnTo>
                  <a:pt x="385799" y="4933805"/>
                </a:lnTo>
                <a:cubicBezTo>
                  <a:pt x="386468" y="4927122"/>
                  <a:pt x="386111" y="4919979"/>
                  <a:pt x="384396" y="4912168"/>
                </a:cubicBezTo>
                <a:lnTo>
                  <a:pt x="382691" y="4889275"/>
                </a:lnTo>
                <a:lnTo>
                  <a:pt x="387469" y="4867614"/>
                </a:lnTo>
                <a:cubicBezTo>
                  <a:pt x="392589" y="4853636"/>
                  <a:pt x="401352" y="4840633"/>
                  <a:pt x="412401" y="4828917"/>
                </a:cubicBezTo>
                <a:cubicBezTo>
                  <a:pt x="420784" y="4819964"/>
                  <a:pt x="425356" y="4810581"/>
                  <a:pt x="427237" y="4800484"/>
                </a:cubicBezTo>
                <a:lnTo>
                  <a:pt x="427237" y="4800483"/>
                </a:ln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lnTo>
                  <a:pt x="401733" y="4221391"/>
                </a:lnTo>
                <a:lnTo>
                  <a:pt x="401733" y="4221391"/>
                </a:lnTo>
                <a:lnTo>
                  <a:pt x="401638" y="4192388"/>
                </a:lnTo>
                <a:lnTo>
                  <a:pt x="405543" y="4165384"/>
                </a:lnTo>
                <a:cubicBezTo>
                  <a:pt x="414402" y="4144333"/>
                  <a:pt x="417831" y="4123948"/>
                  <a:pt x="416855" y="4103826"/>
                </a:cubicBez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20"/>
                </a:ln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8"/>
                </a:ln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3"/>
                </a:lnTo>
                <a:lnTo>
                  <a:pt x="366072" y="2947862"/>
                </a:lnTo>
                <a:cubicBezTo>
                  <a:pt x="364965" y="2913982"/>
                  <a:pt x="351534" y="2881226"/>
                  <a:pt x="341533" y="2848793"/>
                </a:cubicBez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16497" y="2426822"/>
                  <a:pt x="410353" y="2444777"/>
                  <a:pt x="409472" y="2463017"/>
                </a:cubicBezTo>
                <a:lnTo>
                  <a:pt x="409472" y="2463018"/>
                </a:lnTo>
                <a:lnTo>
                  <a:pt x="409472" y="2463018"/>
                </a:lnTo>
                <a:cubicBezTo>
                  <a:pt x="408591" y="2481259"/>
                  <a:pt x="412972" y="2499786"/>
                  <a:pt x="418115" y="2518265"/>
                </a:cubicBezTo>
                <a:lnTo>
                  <a:pt x="421759" y="2545007"/>
                </a:lnTo>
                <a:lnTo>
                  <a:pt x="417545" y="2571034"/>
                </a:lnTo>
                <a:cubicBezTo>
                  <a:pt x="405543" y="2612945"/>
                  <a:pt x="372966" y="2640950"/>
                  <a:pt x="344391" y="2668001"/>
                </a:cubicBezTo>
                <a:cubicBezTo>
                  <a:pt x="320006" y="2691054"/>
                  <a:pt x="306290" y="2716963"/>
                  <a:pt x="296001" y="2745348"/>
                </a:cubicBezTo>
                <a:lnTo>
                  <a:pt x="296001" y="2745352"/>
                </a:ln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lnTo>
                  <a:pt x="296001" y="2745352"/>
                </a:ln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cubicBezTo>
                  <a:pt x="415544" y="2509025"/>
                  <a:pt x="413163" y="2499773"/>
                  <a:pt x="411535" y="2490551"/>
                </a:cubicBezTo>
                <a:lnTo>
                  <a:pt x="409472" y="2463018"/>
                </a:lnTo>
                <a:lnTo>
                  <a:pt x="415303" y="2435913"/>
                </a:lnTo>
                <a:cubicBezTo>
                  <a:pt x="418938" y="2426977"/>
                  <a:pt x="424451" y="2418154"/>
                  <a:pt x="432404" y="2409486"/>
                </a:cubicBez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2926" y="1453958"/>
                </a:moveTo>
                <a:lnTo>
                  <a:pt x="798723" y="1459073"/>
                </a:lnTo>
                <a:lnTo>
                  <a:pt x="807941" y="1481572"/>
                </a:lnTo>
                <a:lnTo>
                  <a:pt x="798724" y="1459074"/>
                </a:lnTo>
                <a:lnTo>
                  <a:pt x="798723" y="1459073"/>
                </a:lnTo>
                <a:lnTo>
                  <a:pt x="798723" y="1459073"/>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69105" y="298169"/>
                </a:moveTo>
                <a:lnTo>
                  <a:pt x="783887" y="313533"/>
                </a:ln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lnTo>
                  <a:pt x="783887" y="313533"/>
                </a:lnTo>
                <a:lnTo>
                  <a:pt x="783887" y="313533"/>
                </a:ln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58551" y="228948"/>
                </a:lnTo>
                <a:lnTo>
                  <a:pt x="758551" y="228949"/>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4543953" y="2"/>
                </a:lnTo>
                <a:lnTo>
                  <a:pt x="4543953" y="6858002"/>
                </a:lnTo>
                <a:lnTo>
                  <a:pt x="284400" y="6858002"/>
                </a:lnTo>
                <a:lnTo>
                  <a:pt x="284400" y="6858001"/>
                </a:lnTo>
                <a:lnTo>
                  <a:pt x="284400" y="6858001"/>
                </a:lnTo>
                <a:lnTo>
                  <a:pt x="278237" y="6812064"/>
                </a:lnTo>
                <a:lnTo>
                  <a:pt x="283011" y="6776800"/>
                </a:lnTo>
                <a:cubicBezTo>
                  <a:pt x="286107" y="6765164"/>
                  <a:pt x="290857" y="6753698"/>
                  <a:pt x="297715" y="6742553"/>
                </a:cubicBezTo>
                <a:cubicBezTo>
                  <a:pt x="306003" y="6729219"/>
                  <a:pt x="311147" y="6716169"/>
                  <a:pt x="311551" y="6702977"/>
                </a:cubicBezTo>
                <a:lnTo>
                  <a:pt x="311551" y="6702976"/>
                </a:lnTo>
                <a:lnTo>
                  <a:pt x="311551" y="6702976"/>
                </a:lnTo>
                <a:cubicBezTo>
                  <a:pt x="311956" y="6689783"/>
                  <a:pt x="307622" y="6676448"/>
                  <a:pt x="296953" y="6662541"/>
                </a:cubicBezTo>
                <a:cubicBezTo>
                  <a:pt x="293286" y="6657825"/>
                  <a:pt x="290989" y="6651967"/>
                  <a:pt x="289870" y="6645552"/>
                </a:cubicBezTo>
                <a:lnTo>
                  <a:pt x="289858" y="6625225"/>
                </a:lnTo>
                <a:lnTo>
                  <a:pt x="306480" y="6588626"/>
                </a:lnTo>
                <a:cubicBezTo>
                  <a:pt x="312576" y="6582147"/>
                  <a:pt x="318672" y="6575479"/>
                  <a:pt x="328959" y="6564621"/>
                </a:cubicBezTo>
                <a:lnTo>
                  <a:pt x="328959" y="6564620"/>
                </a:lnTo>
                <a:lnTo>
                  <a:pt x="306480" y="6588625"/>
                </a:lnTo>
                <a:cubicBezTo>
                  <a:pt x="298003" y="6597578"/>
                  <a:pt x="291954" y="6611342"/>
                  <a:pt x="289858" y="6625224"/>
                </a:cubicBezTo>
                <a:lnTo>
                  <a:pt x="289858" y="6625225"/>
                </a:lnTo>
                <a:lnTo>
                  <a:pt x="289858" y="6625225"/>
                </a:lnTo>
                <a:cubicBezTo>
                  <a:pt x="287762" y="6639108"/>
                  <a:pt x="289619" y="6653111"/>
                  <a:pt x="296953" y="6662542"/>
                </a:cubicBezTo>
                <a:cubicBezTo>
                  <a:pt x="302288" y="6669496"/>
                  <a:pt x="306038" y="6676306"/>
                  <a:pt x="308405" y="6683027"/>
                </a:cubicBezTo>
                <a:lnTo>
                  <a:pt x="311551" y="6702976"/>
                </a:lnTo>
                <a:lnTo>
                  <a:pt x="297715" y="6742552"/>
                </a:lnTo>
                <a:cubicBezTo>
                  <a:pt x="283999" y="6764841"/>
                  <a:pt x="278713" y="6788417"/>
                  <a:pt x="278237" y="6812063"/>
                </a:cubicBezTo>
                <a:lnTo>
                  <a:pt x="278237" y="6812064"/>
                </a:lnTo>
                <a:lnTo>
                  <a:pt x="278237" y="6812064"/>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effectLst>
            <a:outerShdw blurRad="381000" dist="152400" dir="10800000" algn="r" rotWithShape="0">
              <a:prstClr val="black">
                <a:alpha val="10000"/>
              </a:prstClr>
            </a:outerShdw>
          </a:effectLst>
        </p:spPr>
      </p:pic>
      <p:grpSp>
        <p:nvGrpSpPr>
          <p:cNvPr id="73" name="Group 72">
            <a:extLst>
              <a:ext uri="{FF2B5EF4-FFF2-40B4-BE49-F238E27FC236}">
                <a16:creationId xmlns:a16="http://schemas.microsoft.com/office/drawing/2014/main" id="{8B60959F-9B69-4520-A16E-EA6BECC747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15000" y="-1"/>
            <a:ext cx="656037" cy="6858001"/>
            <a:chOff x="7620000" y="-1"/>
            <a:chExt cx="874716" cy="6858001"/>
          </a:xfrm>
        </p:grpSpPr>
        <p:sp>
          <p:nvSpPr>
            <p:cNvPr id="74" name="Freeform: Shape 73">
              <a:extLst>
                <a:ext uri="{FF2B5EF4-FFF2-40B4-BE49-F238E27FC236}">
                  <a16:creationId xmlns:a16="http://schemas.microsoft.com/office/drawing/2014/main" id="{18D5A6E8-CD1B-4796-ABD1-A6F27F6C0E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5" name="Freeform: Shape 74">
              <a:extLst>
                <a:ext uri="{FF2B5EF4-FFF2-40B4-BE49-F238E27FC236}">
                  <a16:creationId xmlns:a16="http://schemas.microsoft.com/office/drawing/2014/main" id="{D7E12F56-F4EE-4535-8677-C11996E241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36063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financial graph">
            <a:extLst>
              <a:ext uri="{FF2B5EF4-FFF2-40B4-BE49-F238E27FC236}">
                <a16:creationId xmlns:a16="http://schemas.microsoft.com/office/drawing/2014/main" id="{8B554BAA-EFF0-9DA4-BCBB-70EAC65FBBA8}"/>
              </a:ext>
            </a:extLst>
          </p:cNvPr>
          <p:cNvPicPr>
            <a:picLocks noChangeAspect="1"/>
          </p:cNvPicPr>
          <p:nvPr/>
        </p:nvPicPr>
        <p:blipFill>
          <a:blip r:embed="rId2"/>
          <a:srcRect l="22421" t="6593" r="27763" b="-1"/>
          <a:stretch/>
        </p:blipFill>
        <p:spPr>
          <a:xfrm>
            <a:off x="2641851" y="10"/>
            <a:ext cx="6502149" cy="6857990"/>
          </a:xfrm>
          <a:prstGeom prst="rect">
            <a:avLst/>
          </a:prstGeom>
        </p:spPr>
      </p:pic>
      <p:sp>
        <p:nvSpPr>
          <p:cNvPr id="29" name="Rectangle 28">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vert="horz" lIns="91440" tIns="45720" rIns="91440" bIns="45720" rtlCol="0" anchor="b">
            <a:normAutofit/>
          </a:bodyPr>
          <a:lstStyle/>
          <a:p>
            <a:pPr algn="l" defTabSz="914400"/>
            <a:r>
              <a:rPr lang="en-US" sz="2400" dirty="0">
                <a:solidFill>
                  <a:schemeClr val="bg1"/>
                </a:solidFill>
              </a:rPr>
              <a:t>Random Forest</a:t>
            </a:r>
          </a:p>
        </p:txBody>
      </p:sp>
      <p:sp>
        <p:nvSpPr>
          <p:cNvPr id="31" name="Rectangle 3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3"/>
            <a:ext cx="4535082" cy="4041192"/>
          </a:xfrm>
        </p:spPr>
        <p:txBody>
          <a:bodyPr vert="horz" lIns="91440" tIns="45720" rIns="91440" bIns="45720" rtlCol="0" anchor="t">
            <a:normAutofit lnSpcReduction="10000"/>
          </a:bodyPr>
          <a:lstStyle/>
          <a:p>
            <a:pPr algn="l">
              <a:buFont typeface="Arial" panose="020B0604020202020204" pitchFamily="34" charset="0"/>
              <a:buChar char="•"/>
            </a:pPr>
            <a:r>
              <a:rPr lang="en-GB" sz="1400" b="0" i="0" dirty="0">
                <a:solidFill>
                  <a:srgbClr val="D5D5D5"/>
                </a:solidFill>
                <a:effectLst/>
                <a:latin typeface="Roboto" panose="02000000000000000000" pitchFamily="2" charset="0"/>
              </a:rPr>
              <a:t>Extract features with </a:t>
            </a:r>
            <a:r>
              <a:rPr lang="en-GB" sz="1400" b="1" i="0" dirty="0">
                <a:solidFill>
                  <a:srgbClr val="D5D5D5"/>
                </a:solidFill>
                <a:effectLst/>
                <a:latin typeface="Roboto" panose="02000000000000000000" pitchFamily="2" charset="0"/>
              </a:rPr>
              <a:t>MobileNetV2</a:t>
            </a:r>
            <a:r>
              <a:rPr lang="en-GB" sz="1400" b="0" i="0" dirty="0">
                <a:solidFill>
                  <a:srgbClr val="D5D5D5"/>
                </a:solidFill>
                <a:effectLst/>
                <a:latin typeface="Roboto" panose="02000000000000000000" pitchFamily="2" charset="0"/>
              </a:rPr>
              <a:t>.</a:t>
            </a:r>
          </a:p>
          <a:p>
            <a:pPr algn="l">
              <a:buFont typeface="Arial" panose="020B0604020202020204" pitchFamily="34" charset="0"/>
              <a:buChar char="•"/>
            </a:pPr>
            <a:r>
              <a:rPr lang="en-GB" sz="1400" b="1" i="0" dirty="0" err="1">
                <a:solidFill>
                  <a:srgbClr val="D5D5D5"/>
                </a:solidFill>
                <a:effectLst/>
                <a:latin typeface="Roboto" panose="02000000000000000000" pitchFamily="2" charset="0"/>
              </a:rPr>
              <a:t>RandomSearchCV</a:t>
            </a:r>
            <a:r>
              <a:rPr lang="en-GB" sz="1400" b="0" i="0" dirty="0">
                <a:solidFill>
                  <a:srgbClr val="D5D5D5"/>
                </a:solidFill>
                <a:effectLst/>
                <a:latin typeface="Roboto" panose="02000000000000000000" pitchFamily="2" charset="0"/>
              </a:rPr>
              <a:t> with 3 folds cross-validation to find optimal parameters. Mean squared error is minimized and averaged across 4 outputs, while scoring is negative mean absolute error.</a:t>
            </a:r>
          </a:p>
          <a:p>
            <a:pPr algn="l">
              <a:buFont typeface="Arial" panose="020B0604020202020204" pitchFamily="34" charset="0"/>
              <a:buChar char="•"/>
            </a:pPr>
            <a:r>
              <a:rPr lang="en-GB" sz="1400" b="0" i="0" dirty="0">
                <a:solidFill>
                  <a:srgbClr val="D5D5D5"/>
                </a:solidFill>
                <a:effectLst/>
                <a:latin typeface="Roboto" panose="02000000000000000000" pitchFamily="2" charset="0"/>
              </a:rPr>
              <a:t>Model prioritizes kcal as the loss of kcal and MAE is much larger than for fat, protein and carbs - which is fine for us as we are mainly interested in predicting kcal.</a:t>
            </a:r>
          </a:p>
          <a:p>
            <a:pPr algn="l">
              <a:buFont typeface="Arial" panose="020B0604020202020204" pitchFamily="34" charset="0"/>
              <a:buChar char="•"/>
            </a:pPr>
            <a:r>
              <a:rPr lang="en-GB" sz="1400" b="0" i="0" dirty="0">
                <a:solidFill>
                  <a:srgbClr val="D5D5D5"/>
                </a:solidFill>
                <a:effectLst/>
                <a:latin typeface="Roboto" panose="02000000000000000000" pitchFamily="2" charset="0"/>
              </a:rPr>
              <a:t>As the random forest is computationally intensive and not really possible to accelerate with GPU (unlike neural networks), we proceed in the following way:</a:t>
            </a:r>
          </a:p>
          <a:p>
            <a:pPr marL="742950" lvl="1" indent="-285750" algn="l">
              <a:buFont typeface="Arial" panose="020B0604020202020204" pitchFamily="34" charset="0"/>
              <a:buChar char="•"/>
            </a:pPr>
            <a:r>
              <a:rPr lang="en-GB" sz="1200" b="0" i="0" dirty="0">
                <a:solidFill>
                  <a:srgbClr val="D5D5D5"/>
                </a:solidFill>
                <a:effectLst/>
                <a:latin typeface="Roboto" panose="02000000000000000000" pitchFamily="2" charset="0"/>
              </a:rPr>
              <a:t>first, we tune the best </a:t>
            </a:r>
            <a:r>
              <a:rPr lang="en-GB" sz="1200" b="1" i="0" dirty="0" err="1">
                <a:solidFill>
                  <a:srgbClr val="D5D5D5"/>
                </a:solidFill>
                <a:effectLst/>
                <a:latin typeface="Roboto" panose="02000000000000000000" pitchFamily="2" charset="0"/>
              </a:rPr>
              <a:t>max_depth</a:t>
            </a:r>
            <a:r>
              <a:rPr lang="en-GB" sz="1200" b="0" i="0" dirty="0">
                <a:solidFill>
                  <a:srgbClr val="D5D5D5"/>
                </a:solidFill>
                <a:effectLst/>
                <a:latin typeface="Roboto" panose="02000000000000000000" pitchFamily="2" charset="0"/>
              </a:rPr>
              <a:t> keeping other parameters constant.</a:t>
            </a:r>
          </a:p>
          <a:p>
            <a:pPr marL="742950" lvl="1" indent="-285750" algn="l">
              <a:buFont typeface="Arial" panose="020B0604020202020204" pitchFamily="34" charset="0"/>
              <a:buChar char="•"/>
            </a:pPr>
            <a:r>
              <a:rPr lang="en-GB" sz="1200" b="0" i="0" dirty="0">
                <a:solidFill>
                  <a:srgbClr val="D5D5D5"/>
                </a:solidFill>
                <a:effectLst/>
                <a:latin typeface="Roboto" panose="02000000000000000000" pitchFamily="2" charset="0"/>
              </a:rPr>
              <a:t>second, we tune the best </a:t>
            </a:r>
            <a:r>
              <a:rPr lang="en-GB" sz="1200" b="1" i="0" dirty="0" err="1">
                <a:solidFill>
                  <a:srgbClr val="D5D5D5"/>
                </a:solidFill>
                <a:effectLst/>
                <a:latin typeface="Roboto" panose="02000000000000000000" pitchFamily="2" charset="0"/>
              </a:rPr>
              <a:t>n_estimators</a:t>
            </a:r>
            <a:r>
              <a:rPr lang="en-GB" sz="1200" b="0" i="0" dirty="0">
                <a:solidFill>
                  <a:srgbClr val="D5D5D5"/>
                </a:solidFill>
                <a:effectLst/>
                <a:latin typeface="Roboto" panose="02000000000000000000" pitchFamily="2" charset="0"/>
              </a:rPr>
              <a:t> using the best </a:t>
            </a:r>
            <a:r>
              <a:rPr lang="en-GB" sz="1200" b="0" i="0" dirty="0" err="1">
                <a:solidFill>
                  <a:srgbClr val="D5D5D5"/>
                </a:solidFill>
                <a:effectLst/>
                <a:latin typeface="Roboto" panose="02000000000000000000" pitchFamily="2" charset="0"/>
              </a:rPr>
              <a:t>max_depth</a:t>
            </a:r>
            <a:r>
              <a:rPr lang="en-GB" sz="1200" b="0" i="0" dirty="0">
                <a:solidFill>
                  <a:srgbClr val="D5D5D5"/>
                </a:solidFill>
                <a:effectLst/>
                <a:latin typeface="Roboto" panose="02000000000000000000" pitchFamily="2" charset="0"/>
              </a:rPr>
              <a:t>.</a:t>
            </a:r>
          </a:p>
          <a:p>
            <a:pPr marL="742950" lvl="1" indent="-285750" algn="l">
              <a:buFont typeface="Arial" panose="020B0604020202020204" pitchFamily="34" charset="0"/>
              <a:buChar char="•"/>
            </a:pPr>
            <a:r>
              <a:rPr lang="en-GB" sz="1200" b="0" i="0" dirty="0">
                <a:solidFill>
                  <a:srgbClr val="D5D5D5"/>
                </a:solidFill>
                <a:effectLst/>
                <a:latin typeface="Roboto" panose="02000000000000000000" pitchFamily="2" charset="0"/>
              </a:rPr>
              <a:t>finally, we tune the best remaining parameters - </a:t>
            </a:r>
            <a:r>
              <a:rPr lang="en-GB" sz="1200" b="1" i="0" dirty="0" err="1">
                <a:solidFill>
                  <a:srgbClr val="D5D5D5"/>
                </a:solidFill>
                <a:effectLst/>
                <a:latin typeface="Roboto" panose="02000000000000000000" pitchFamily="2" charset="0"/>
              </a:rPr>
              <a:t>min_samples_split</a:t>
            </a:r>
            <a:r>
              <a:rPr lang="en-GB" sz="1200" b="0" i="0" dirty="0">
                <a:solidFill>
                  <a:srgbClr val="D5D5D5"/>
                </a:solidFill>
                <a:effectLst/>
                <a:latin typeface="Roboto" panose="02000000000000000000" pitchFamily="2" charset="0"/>
              </a:rPr>
              <a:t> and </a:t>
            </a:r>
            <a:r>
              <a:rPr lang="en-GB" sz="1200" b="1" i="0" dirty="0" err="1">
                <a:solidFill>
                  <a:srgbClr val="D5D5D5"/>
                </a:solidFill>
                <a:effectLst/>
                <a:latin typeface="Roboto" panose="02000000000000000000" pitchFamily="2" charset="0"/>
              </a:rPr>
              <a:t>min_samples_leaf</a:t>
            </a:r>
            <a:r>
              <a:rPr lang="en-GB" sz="1200" b="0" i="0" dirty="0">
                <a:solidFill>
                  <a:srgbClr val="D5D5D5"/>
                </a:solidFill>
                <a:effectLst/>
                <a:latin typeface="Roboto" panose="02000000000000000000" pitchFamily="2" charset="0"/>
              </a:rPr>
              <a:t>.</a:t>
            </a:r>
          </a:p>
        </p:txBody>
      </p:sp>
    </p:spTree>
    <p:extLst>
      <p:ext uri="{BB962C8B-B14F-4D97-AF65-F5344CB8AC3E}">
        <p14:creationId xmlns:p14="http://schemas.microsoft.com/office/powerpoint/2010/main" val="18036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24358" y="282800"/>
            <a:ext cx="4492701" cy="591907"/>
          </a:xfrm>
        </p:spPr>
        <p:txBody>
          <a:bodyPr vert="horz" lIns="91440" tIns="45720" rIns="91440" bIns="45720" rtlCol="0" anchor="b">
            <a:normAutofit fontScale="90000"/>
          </a:bodyPr>
          <a:lstStyle/>
          <a:p>
            <a:pPr defTabSz="914400">
              <a:lnSpc>
                <a:spcPct val="90000"/>
              </a:lnSpc>
              <a:spcBef>
                <a:spcPts val="1000"/>
              </a:spcBef>
            </a:pPr>
            <a:r>
              <a:rPr lang="en-US" sz="3600" u="sng" dirty="0">
                <a:solidFill>
                  <a:schemeClr val="bg1"/>
                </a:solidFill>
              </a:rPr>
              <a:t>Random forest - Results</a:t>
            </a:r>
          </a:p>
        </p:txBody>
      </p:sp>
      <p:sp>
        <p:nvSpPr>
          <p:cNvPr id="3" name="Content Placeholder 2"/>
          <p:cNvSpPr>
            <a:spLocks noGrp="1"/>
          </p:cNvSpPr>
          <p:nvPr>
            <p:ph idx="1"/>
          </p:nvPr>
        </p:nvSpPr>
        <p:spPr>
          <a:xfrm>
            <a:off x="40799" y="922805"/>
            <a:ext cx="5438510" cy="2252788"/>
          </a:xfrm>
        </p:spPr>
        <p:txBody>
          <a:bodyPr vert="horz" lIns="91440" tIns="45720" rIns="91440" bIns="45720" rtlCol="0">
            <a:normAutofit fontScale="92500" lnSpcReduction="10000"/>
          </a:bodyPr>
          <a:lstStyle/>
          <a:p>
            <a:pPr>
              <a:buFont typeface="Arial" panose="020B0604020202020204" pitchFamily="34" charset="0"/>
              <a:buChar char="•"/>
            </a:pPr>
            <a:r>
              <a:rPr lang="en-GB" sz="1400" b="0" i="0" dirty="0">
                <a:solidFill>
                  <a:srgbClr val="D5D5D5"/>
                </a:solidFill>
                <a:effectLst/>
                <a:latin typeface="Roboto" panose="02000000000000000000" pitchFamily="2" charset="0"/>
              </a:rPr>
              <a:t>Still better than the baseline, the model learned some features however the errors are very high.</a:t>
            </a:r>
          </a:p>
          <a:p>
            <a:pPr algn="l">
              <a:buFont typeface="Arial" panose="020B0604020202020204" pitchFamily="34" charset="0"/>
              <a:buChar char="•"/>
            </a:pPr>
            <a:endParaRPr lang="en-GB" sz="1400" b="0" i="0" dirty="0">
              <a:solidFill>
                <a:srgbClr val="D5D5D5"/>
              </a:solidFill>
              <a:effectLst/>
              <a:latin typeface="Roboto" panose="02000000000000000000" pitchFamily="2" charset="0"/>
            </a:endParaRPr>
          </a:p>
          <a:p>
            <a:pPr algn="l">
              <a:buFont typeface="Arial" panose="020B0604020202020204" pitchFamily="34" charset="0"/>
              <a:buChar char="•"/>
            </a:pPr>
            <a:endParaRPr lang="en-GB" sz="1400" dirty="0">
              <a:solidFill>
                <a:srgbClr val="D5D5D5"/>
              </a:solidFill>
              <a:latin typeface="Roboto" panose="02000000000000000000" pitchFamily="2" charset="0"/>
            </a:endParaRPr>
          </a:p>
          <a:p>
            <a:pPr algn="l">
              <a:buFont typeface="Arial" panose="020B0604020202020204" pitchFamily="34" charset="0"/>
              <a:buChar char="•"/>
            </a:pPr>
            <a:r>
              <a:rPr lang="en-GB" sz="1400" b="0" i="0" dirty="0">
                <a:solidFill>
                  <a:srgbClr val="D5D5D5"/>
                </a:solidFill>
                <a:effectLst/>
                <a:latin typeface="Roboto" panose="02000000000000000000" pitchFamily="2" charset="0"/>
              </a:rPr>
              <a:t>Variation for the same dish is much higher than the one of Main Model.</a:t>
            </a:r>
          </a:p>
          <a:p>
            <a:pPr algn="l">
              <a:buFont typeface="Arial" panose="020B0604020202020204" pitchFamily="34" charset="0"/>
              <a:buChar char="•"/>
            </a:pPr>
            <a:r>
              <a:rPr lang="en-GB" sz="1400" b="0" i="0" dirty="0">
                <a:solidFill>
                  <a:srgbClr val="D5D5D5"/>
                </a:solidFill>
                <a:effectLst/>
                <a:latin typeface="Roboto" panose="02000000000000000000" pitchFamily="2" charset="0"/>
              </a:rPr>
              <a:t>The difference between train and test is much higher and can be seen even for low kcal dishes, while for high kcal dishes it is completely wrong for the test set.</a:t>
            </a:r>
          </a:p>
          <a:p>
            <a:pPr algn="l">
              <a:buFont typeface="Arial" panose="020B0604020202020204" pitchFamily="34" charset="0"/>
              <a:buChar char="•"/>
            </a:pPr>
            <a:r>
              <a:rPr lang="en-GB" sz="1400" b="0" i="0" dirty="0">
                <a:solidFill>
                  <a:srgbClr val="D5D5D5"/>
                </a:solidFill>
                <a:effectLst/>
                <a:latin typeface="Roboto" panose="02000000000000000000" pitchFamily="2" charset="0"/>
              </a:rPr>
              <a:t>Very significant overfitting with very high test residuals compared to train results.</a:t>
            </a:r>
          </a:p>
          <a:p>
            <a:pPr algn="l">
              <a:buFont typeface="Arial" panose="020B0604020202020204" pitchFamily="34" charset="0"/>
              <a:buChar char="•"/>
            </a:pPr>
            <a:endParaRPr lang="en-GB" sz="1400" dirty="0">
              <a:solidFill>
                <a:srgbClr val="D5D5D5"/>
              </a:solidFill>
              <a:latin typeface="Roboto" panose="02000000000000000000" pitchFamily="2" charset="0"/>
            </a:endParaRPr>
          </a:p>
          <a:p>
            <a:pPr algn="l">
              <a:buFont typeface="Arial" panose="020B0604020202020204" pitchFamily="34" charset="0"/>
              <a:buChar char="•"/>
            </a:pPr>
            <a:endParaRPr lang="en-GB" sz="1400" b="0" i="0" dirty="0">
              <a:solidFill>
                <a:srgbClr val="D5D5D5"/>
              </a:solidFill>
              <a:effectLst/>
              <a:latin typeface="Roboto" panose="02000000000000000000" pitchFamily="2" charset="0"/>
            </a:endParaRPr>
          </a:p>
        </p:txBody>
      </p:sp>
      <p:grpSp>
        <p:nvGrpSpPr>
          <p:cNvPr id="49" name="Graphic 4">
            <a:extLst>
              <a:ext uri="{FF2B5EF4-FFF2-40B4-BE49-F238E27FC236}">
                <a16:creationId xmlns:a16="http://schemas.microsoft.com/office/drawing/2014/main" id="{D92F9A1A-77F4-4E16-958B-64BB489FFE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66737" y="739986"/>
            <a:ext cx="731374" cy="975171"/>
            <a:chOff x="5829300" y="3162300"/>
            <a:chExt cx="532256" cy="532257"/>
          </a:xfrm>
          <a:solidFill>
            <a:schemeClr val="bg1"/>
          </a:solidFill>
        </p:grpSpPr>
        <p:sp>
          <p:nvSpPr>
            <p:cNvPr id="50" name="Freeform: Shape 49">
              <a:extLst>
                <a:ext uri="{FF2B5EF4-FFF2-40B4-BE49-F238E27FC236}">
                  <a16:creationId xmlns:a16="http://schemas.microsoft.com/office/drawing/2014/main" id="{819A42ED-6B91-49E6-9BDB-6339893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B732C3B-202D-4B4E-9C2B-283338B2A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8433EC-2142-4B86-B9BA-25AFE26299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F3A02D8-E8AA-47DC-B215-ED01D604E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1A156CC-0ACD-4554-947F-A9FD30B6A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BACA1F0-7581-48CC-BB3D-29D84E66B1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8C34CDB-6796-4AA3-9001-DA5B717D7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9D783F9-0F69-4135-9961-9BAB1C1A6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4FFBBC22-B7E4-49E9-9BD1-36B5F6299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E179D1A-1F7F-41FF-A993-7DB78E9EB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565B3A8-B9D8-4EA9-B3DA-DDB2A574B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891E65D-798E-4741-A582-606A9152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8BAB8E0-D711-471F-8EB7-6F8C42092B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64" name="Oval 63">
            <a:extLst>
              <a:ext uri="{FF2B5EF4-FFF2-40B4-BE49-F238E27FC236}">
                <a16:creationId xmlns:a16="http://schemas.microsoft.com/office/drawing/2014/main" id="{C4C270DE-0BEB-4372-B440-7EADA6FAF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907" y="4618784"/>
            <a:ext cx="273766"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Oval 65">
            <a:extLst>
              <a:ext uri="{FF2B5EF4-FFF2-40B4-BE49-F238E27FC236}">
                <a16:creationId xmlns:a16="http://schemas.microsoft.com/office/drawing/2014/main" id="{757ACA0C-8702-4043-8D4D-582EAEDF1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907" y="4618784"/>
            <a:ext cx="273766"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6" name="Picture 5" descr="A screen shot of a computer screen&#10;&#10;Description automatically generated">
            <a:extLst>
              <a:ext uri="{FF2B5EF4-FFF2-40B4-BE49-F238E27FC236}">
                <a16:creationId xmlns:a16="http://schemas.microsoft.com/office/drawing/2014/main" id="{7FB46B65-2BED-275B-BC76-5D7A01861DE0}"/>
              </a:ext>
            </a:extLst>
          </p:cNvPr>
          <p:cNvPicPr>
            <a:picLocks noChangeAspect="1"/>
          </p:cNvPicPr>
          <p:nvPr/>
        </p:nvPicPr>
        <p:blipFill>
          <a:blip r:embed="rId3"/>
          <a:stretch>
            <a:fillRect/>
          </a:stretch>
        </p:blipFill>
        <p:spPr>
          <a:xfrm>
            <a:off x="0" y="3647990"/>
            <a:ext cx="9144000" cy="1595025"/>
          </a:xfrm>
          <a:prstGeom prst="rect">
            <a:avLst/>
          </a:prstGeom>
        </p:spPr>
      </p:pic>
      <p:pic>
        <p:nvPicPr>
          <p:cNvPr id="10" name="Picture 9" descr="A graph on a black background&#10;&#10;Description automatically generated">
            <a:extLst>
              <a:ext uri="{FF2B5EF4-FFF2-40B4-BE49-F238E27FC236}">
                <a16:creationId xmlns:a16="http://schemas.microsoft.com/office/drawing/2014/main" id="{C79FA9E5-16DF-CBA4-D639-D6B6B366ABC0}"/>
              </a:ext>
            </a:extLst>
          </p:cNvPr>
          <p:cNvPicPr>
            <a:picLocks noChangeAspect="1"/>
          </p:cNvPicPr>
          <p:nvPr/>
        </p:nvPicPr>
        <p:blipFill>
          <a:blip r:embed="rId4"/>
          <a:stretch>
            <a:fillRect/>
          </a:stretch>
        </p:blipFill>
        <p:spPr>
          <a:xfrm>
            <a:off x="5502472" y="377749"/>
            <a:ext cx="3618364" cy="2713773"/>
          </a:xfrm>
          <a:prstGeom prst="rect">
            <a:avLst/>
          </a:prstGeom>
        </p:spPr>
      </p:pic>
      <p:pic>
        <p:nvPicPr>
          <p:cNvPr id="12" name="Picture 11" descr="A green and orange lights&#10;&#10;Description automatically generated">
            <a:extLst>
              <a:ext uri="{FF2B5EF4-FFF2-40B4-BE49-F238E27FC236}">
                <a16:creationId xmlns:a16="http://schemas.microsoft.com/office/drawing/2014/main" id="{BD3018FC-013E-9EDD-120C-EA5ADE14EC6A}"/>
              </a:ext>
            </a:extLst>
          </p:cNvPr>
          <p:cNvPicPr>
            <a:picLocks noChangeAspect="1"/>
          </p:cNvPicPr>
          <p:nvPr/>
        </p:nvPicPr>
        <p:blipFill>
          <a:blip r:embed="rId5"/>
          <a:stretch>
            <a:fillRect/>
          </a:stretch>
        </p:blipFill>
        <p:spPr>
          <a:xfrm>
            <a:off x="0" y="5250762"/>
            <a:ext cx="9144000" cy="1595025"/>
          </a:xfrm>
          <a:prstGeom prst="rect">
            <a:avLst/>
          </a:prstGeom>
        </p:spPr>
      </p:pic>
    </p:spTree>
    <p:extLst>
      <p:ext uri="{BB962C8B-B14F-4D97-AF65-F5344CB8AC3E}">
        <p14:creationId xmlns:p14="http://schemas.microsoft.com/office/powerpoint/2010/main" val="237683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financial graph">
            <a:extLst>
              <a:ext uri="{FF2B5EF4-FFF2-40B4-BE49-F238E27FC236}">
                <a16:creationId xmlns:a16="http://schemas.microsoft.com/office/drawing/2014/main" id="{8B554BAA-EFF0-9DA4-BCBB-70EAC65FBBA8}"/>
              </a:ext>
            </a:extLst>
          </p:cNvPr>
          <p:cNvPicPr>
            <a:picLocks noChangeAspect="1"/>
          </p:cNvPicPr>
          <p:nvPr/>
        </p:nvPicPr>
        <p:blipFill>
          <a:blip r:embed="rId2"/>
          <a:srcRect l="22421" t="6593" r="27763" b="-1"/>
          <a:stretch/>
        </p:blipFill>
        <p:spPr>
          <a:xfrm>
            <a:off x="2641851" y="10"/>
            <a:ext cx="6502149" cy="6857990"/>
          </a:xfrm>
          <a:prstGeom prst="rect">
            <a:avLst/>
          </a:prstGeom>
        </p:spPr>
      </p:pic>
      <p:sp>
        <p:nvSpPr>
          <p:cNvPr id="29" name="Rectangle 28">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vert="horz" lIns="91440" tIns="45720" rIns="91440" bIns="45720" rtlCol="0" anchor="b">
            <a:normAutofit fontScale="90000"/>
          </a:bodyPr>
          <a:lstStyle/>
          <a:p>
            <a:pPr algn="l" defTabSz="914400">
              <a:spcBef>
                <a:spcPts val="1000"/>
              </a:spcBef>
            </a:pPr>
            <a:r>
              <a:rPr lang="en-US" sz="2400" u="sng" dirty="0">
                <a:solidFill>
                  <a:schemeClr val="bg1"/>
                </a:solidFill>
              </a:rPr>
              <a:t>Linear regression model (Ridge Regression)</a:t>
            </a:r>
          </a:p>
        </p:txBody>
      </p:sp>
      <p:sp>
        <p:nvSpPr>
          <p:cNvPr id="31" name="Rectangle 3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3"/>
            <a:ext cx="4535082" cy="4041192"/>
          </a:xfrm>
        </p:spPr>
        <p:txBody>
          <a:bodyPr vert="horz" lIns="91440" tIns="45720" rIns="91440" bIns="45720" rtlCol="0" anchor="t">
            <a:normAutofit/>
          </a:bodyPr>
          <a:lstStyle/>
          <a:p>
            <a:pPr algn="l">
              <a:buFont typeface="Arial" panose="020B0604020202020204" pitchFamily="34" charset="0"/>
              <a:buChar char="•"/>
            </a:pPr>
            <a:r>
              <a:rPr lang="en-GB" sz="1400" b="0" i="0" dirty="0">
                <a:solidFill>
                  <a:srgbClr val="D5D5D5"/>
                </a:solidFill>
                <a:effectLst/>
                <a:latin typeface="Roboto" panose="02000000000000000000" pitchFamily="2" charset="0"/>
              </a:rPr>
              <a:t>Extract features with MobileNetV2 (please see "Data preprocessing below").</a:t>
            </a:r>
          </a:p>
          <a:p>
            <a:pPr algn="l">
              <a:buFont typeface="Arial" panose="020B0604020202020204" pitchFamily="34" charset="0"/>
              <a:buChar char="•"/>
            </a:pPr>
            <a:r>
              <a:rPr lang="en-GB" sz="1400" b="0" i="0" dirty="0">
                <a:solidFill>
                  <a:srgbClr val="D5D5D5"/>
                </a:solidFill>
                <a:effectLst/>
                <a:latin typeface="Roboto" panose="02000000000000000000" pitchFamily="2" charset="0"/>
              </a:rPr>
              <a:t>Features will be scaled with </a:t>
            </a:r>
            <a:r>
              <a:rPr lang="en-GB" sz="1400" b="0" i="0" dirty="0" err="1">
                <a:solidFill>
                  <a:srgbClr val="D5D5D5"/>
                </a:solidFill>
                <a:effectLst/>
                <a:latin typeface="Roboto" panose="02000000000000000000" pitchFamily="2" charset="0"/>
              </a:rPr>
              <a:t>StandardScaler</a:t>
            </a:r>
            <a:r>
              <a:rPr lang="en-GB" sz="1400" b="0" i="0" dirty="0">
                <a:solidFill>
                  <a:srgbClr val="D5D5D5"/>
                </a:solidFill>
                <a:effectLst/>
                <a:latin typeface="Roboto" panose="02000000000000000000" pitchFamily="2" charset="0"/>
              </a:rPr>
              <a:t>.</a:t>
            </a:r>
          </a:p>
          <a:p>
            <a:pPr algn="l">
              <a:buFont typeface="Arial" panose="020B0604020202020204" pitchFamily="34" charset="0"/>
              <a:buChar char="•"/>
            </a:pPr>
            <a:r>
              <a:rPr lang="en-GB" sz="1400" b="0" i="0" dirty="0" err="1">
                <a:solidFill>
                  <a:srgbClr val="D5D5D5"/>
                </a:solidFill>
                <a:effectLst/>
                <a:latin typeface="Roboto" panose="02000000000000000000" pitchFamily="2" charset="0"/>
              </a:rPr>
              <a:t>RandomizedSearchCV</a:t>
            </a:r>
            <a:r>
              <a:rPr lang="en-GB" sz="1400" b="0" i="0" dirty="0">
                <a:solidFill>
                  <a:srgbClr val="D5D5D5"/>
                </a:solidFill>
                <a:effectLst/>
                <a:latin typeface="Roboto" panose="02000000000000000000" pitchFamily="2" charset="0"/>
              </a:rPr>
              <a:t> with 3 folds cross-validation to find optimal parameters (regularization alpha). The loss function is default (Mean squared error) which by default is averaged </a:t>
            </a:r>
            <a:r>
              <a:rPr lang="en-GB" sz="1400" b="0" i="0" dirty="0" err="1">
                <a:solidFill>
                  <a:srgbClr val="D5D5D5"/>
                </a:solidFill>
                <a:effectLst/>
                <a:latin typeface="Roboto" panose="02000000000000000000" pitchFamily="2" charset="0"/>
              </a:rPr>
              <a:t>accross</a:t>
            </a:r>
            <a:r>
              <a:rPr lang="en-GB" sz="1400" b="0" i="0" dirty="0">
                <a:solidFill>
                  <a:srgbClr val="D5D5D5"/>
                </a:solidFill>
                <a:effectLst/>
                <a:latin typeface="Roboto" panose="02000000000000000000" pitchFamily="2" charset="0"/>
              </a:rPr>
              <a:t> 4 outputs, while scoring is negative mean absolute error.</a:t>
            </a:r>
          </a:p>
          <a:p>
            <a:pPr algn="l">
              <a:buFont typeface="Arial" panose="020B0604020202020204" pitchFamily="34" charset="0"/>
              <a:buChar char="•"/>
            </a:pPr>
            <a:r>
              <a:rPr lang="en-GB" sz="1400" b="0" i="0" dirty="0">
                <a:solidFill>
                  <a:srgbClr val="D5D5D5"/>
                </a:solidFill>
                <a:effectLst/>
                <a:latin typeface="Roboto" panose="02000000000000000000" pitchFamily="2" charset="0"/>
              </a:rPr>
              <a:t>Model prioritizes kcal as the loss of kcal and MAE is much larger than for fat, protein and carbs - which is fine for us as we are mainly interested in predicting kcal.</a:t>
            </a:r>
            <a:endParaRPr lang="en-GB" sz="1200" b="0" i="0" dirty="0">
              <a:solidFill>
                <a:srgbClr val="D5D5D5"/>
              </a:solidFill>
              <a:effectLst/>
              <a:latin typeface="Roboto" panose="02000000000000000000" pitchFamily="2" charset="0"/>
            </a:endParaRPr>
          </a:p>
        </p:txBody>
      </p:sp>
    </p:spTree>
    <p:extLst>
      <p:ext uri="{BB962C8B-B14F-4D97-AF65-F5344CB8AC3E}">
        <p14:creationId xmlns:p14="http://schemas.microsoft.com/office/powerpoint/2010/main" val="89496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24358" y="282800"/>
            <a:ext cx="4492701" cy="591907"/>
          </a:xfrm>
        </p:spPr>
        <p:txBody>
          <a:bodyPr vert="horz" lIns="91440" tIns="45720" rIns="91440" bIns="45720" rtlCol="0" anchor="b">
            <a:normAutofit fontScale="90000"/>
          </a:bodyPr>
          <a:lstStyle/>
          <a:p>
            <a:pPr defTabSz="914400">
              <a:lnSpc>
                <a:spcPct val="90000"/>
              </a:lnSpc>
              <a:spcBef>
                <a:spcPts val="1000"/>
              </a:spcBef>
            </a:pPr>
            <a:r>
              <a:rPr lang="en-US" sz="3600" u="sng" dirty="0">
                <a:solidFill>
                  <a:schemeClr val="bg1"/>
                </a:solidFill>
              </a:rPr>
              <a:t>Ridge regression - Results</a:t>
            </a:r>
          </a:p>
        </p:txBody>
      </p:sp>
      <p:sp>
        <p:nvSpPr>
          <p:cNvPr id="3" name="Content Placeholder 2"/>
          <p:cNvSpPr>
            <a:spLocks noGrp="1"/>
          </p:cNvSpPr>
          <p:nvPr>
            <p:ph idx="1"/>
          </p:nvPr>
        </p:nvSpPr>
        <p:spPr>
          <a:xfrm>
            <a:off x="40799" y="922805"/>
            <a:ext cx="5282907" cy="2252788"/>
          </a:xfrm>
        </p:spPr>
        <p:txBody>
          <a:bodyPr vert="horz" lIns="91440" tIns="45720" rIns="91440" bIns="45720" rtlCol="0">
            <a:normAutofit fontScale="92500" lnSpcReduction="20000"/>
          </a:bodyPr>
          <a:lstStyle/>
          <a:p>
            <a:pPr>
              <a:buFont typeface="Arial" panose="020B0604020202020204" pitchFamily="34" charset="0"/>
              <a:buChar char="•"/>
            </a:pPr>
            <a:r>
              <a:rPr lang="en-GB" sz="1400" b="0" i="0" dirty="0">
                <a:solidFill>
                  <a:srgbClr val="D5D5D5"/>
                </a:solidFill>
                <a:effectLst/>
                <a:latin typeface="Roboto" panose="02000000000000000000" pitchFamily="2" charset="0"/>
              </a:rPr>
              <a:t>Still better than the baseline, the model learned some features however the errors are very high.</a:t>
            </a:r>
          </a:p>
          <a:p>
            <a:pPr algn="l">
              <a:buFont typeface="Arial" panose="020B0604020202020204" pitchFamily="34" charset="0"/>
              <a:buChar char="•"/>
            </a:pPr>
            <a:endParaRPr lang="en-GB" sz="1400" b="0" i="0" dirty="0">
              <a:solidFill>
                <a:srgbClr val="D5D5D5"/>
              </a:solidFill>
              <a:effectLst/>
              <a:latin typeface="Roboto" panose="02000000000000000000" pitchFamily="2" charset="0"/>
            </a:endParaRPr>
          </a:p>
          <a:p>
            <a:pPr algn="l">
              <a:buFont typeface="Arial" panose="020B0604020202020204" pitchFamily="34" charset="0"/>
              <a:buChar char="•"/>
            </a:pPr>
            <a:endParaRPr lang="en-GB" sz="1400" dirty="0">
              <a:solidFill>
                <a:srgbClr val="D5D5D5"/>
              </a:solidFill>
              <a:latin typeface="Roboto" panose="02000000000000000000" pitchFamily="2" charset="0"/>
            </a:endParaRPr>
          </a:p>
          <a:p>
            <a:pPr algn="l">
              <a:buFont typeface="Arial" panose="020B0604020202020204" pitchFamily="34" charset="0"/>
              <a:buChar char="•"/>
            </a:pPr>
            <a:r>
              <a:rPr lang="en-GB" sz="1400" b="0" i="0" dirty="0">
                <a:solidFill>
                  <a:srgbClr val="D5D5D5"/>
                </a:solidFill>
                <a:effectLst/>
                <a:latin typeface="Roboto" panose="02000000000000000000" pitchFamily="2" charset="0"/>
              </a:rPr>
              <a:t>We notice significant dispersion per dish, clearly the model most probably fails to capture correctly the same dish resulting in significant variations.</a:t>
            </a:r>
          </a:p>
          <a:p>
            <a:pPr algn="l">
              <a:buFont typeface="Arial" panose="020B0604020202020204" pitchFamily="34" charset="0"/>
              <a:buChar char="•"/>
            </a:pPr>
            <a:r>
              <a:rPr lang="en-GB" sz="1400" b="0" i="0" dirty="0">
                <a:solidFill>
                  <a:srgbClr val="D5D5D5"/>
                </a:solidFill>
                <a:effectLst/>
                <a:latin typeface="Roboto" panose="02000000000000000000" pitchFamily="2" charset="0"/>
              </a:rPr>
              <a:t>The difference between train and test is high and can be seen even for low kcal dishes, while for high kcal dishes it is completely wrong for the test set.</a:t>
            </a:r>
          </a:p>
          <a:p>
            <a:pPr algn="l">
              <a:buFont typeface="Arial" panose="020B0604020202020204" pitchFamily="34" charset="0"/>
              <a:buChar char="•"/>
            </a:pPr>
            <a:r>
              <a:rPr lang="en-GB" sz="1400" b="0" i="0" dirty="0">
                <a:solidFill>
                  <a:srgbClr val="D5D5D5"/>
                </a:solidFill>
                <a:effectLst/>
                <a:latin typeface="Roboto" panose="02000000000000000000" pitchFamily="2" charset="0"/>
              </a:rPr>
              <a:t>Very significant overfitting with very high test residuals compared to train results.</a:t>
            </a:r>
          </a:p>
          <a:p>
            <a:pPr algn="l">
              <a:buFont typeface="Arial" panose="020B0604020202020204" pitchFamily="34" charset="0"/>
              <a:buChar char="•"/>
            </a:pPr>
            <a:endParaRPr lang="en-GB" sz="1400" dirty="0">
              <a:solidFill>
                <a:srgbClr val="D5D5D5"/>
              </a:solidFill>
              <a:latin typeface="Roboto" panose="02000000000000000000" pitchFamily="2" charset="0"/>
            </a:endParaRPr>
          </a:p>
          <a:p>
            <a:pPr algn="l">
              <a:buFont typeface="Arial" panose="020B0604020202020204" pitchFamily="34" charset="0"/>
              <a:buChar char="•"/>
            </a:pPr>
            <a:endParaRPr lang="en-GB" sz="1400" b="0" i="0" dirty="0">
              <a:solidFill>
                <a:srgbClr val="D5D5D5"/>
              </a:solidFill>
              <a:effectLst/>
              <a:latin typeface="Roboto" panose="02000000000000000000" pitchFamily="2" charset="0"/>
            </a:endParaRPr>
          </a:p>
        </p:txBody>
      </p:sp>
      <p:grpSp>
        <p:nvGrpSpPr>
          <p:cNvPr id="49" name="Graphic 4">
            <a:extLst>
              <a:ext uri="{FF2B5EF4-FFF2-40B4-BE49-F238E27FC236}">
                <a16:creationId xmlns:a16="http://schemas.microsoft.com/office/drawing/2014/main" id="{D92F9A1A-77F4-4E16-958B-64BB489FFE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66737" y="739986"/>
            <a:ext cx="731374" cy="975171"/>
            <a:chOff x="5829300" y="3162300"/>
            <a:chExt cx="532256" cy="532257"/>
          </a:xfrm>
          <a:solidFill>
            <a:schemeClr val="bg1"/>
          </a:solidFill>
        </p:grpSpPr>
        <p:sp>
          <p:nvSpPr>
            <p:cNvPr id="50" name="Freeform: Shape 49">
              <a:extLst>
                <a:ext uri="{FF2B5EF4-FFF2-40B4-BE49-F238E27FC236}">
                  <a16:creationId xmlns:a16="http://schemas.microsoft.com/office/drawing/2014/main" id="{819A42ED-6B91-49E6-9BDB-6339893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B732C3B-202D-4B4E-9C2B-283338B2A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8433EC-2142-4B86-B9BA-25AFE26299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F3A02D8-E8AA-47DC-B215-ED01D604E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1A156CC-0ACD-4554-947F-A9FD30B6A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BACA1F0-7581-48CC-BB3D-29D84E66B1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8C34CDB-6796-4AA3-9001-DA5B717D7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9D783F9-0F69-4135-9961-9BAB1C1A6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4FFBBC22-B7E4-49E9-9BD1-36B5F6299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E179D1A-1F7F-41FF-A993-7DB78E9EB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565B3A8-B9D8-4EA9-B3DA-DDB2A574B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891E65D-798E-4741-A582-606A9152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8BAB8E0-D711-471F-8EB7-6F8C42092B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64" name="Oval 63">
            <a:extLst>
              <a:ext uri="{FF2B5EF4-FFF2-40B4-BE49-F238E27FC236}">
                <a16:creationId xmlns:a16="http://schemas.microsoft.com/office/drawing/2014/main" id="{C4C270DE-0BEB-4372-B440-7EADA6FAF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907" y="4618784"/>
            <a:ext cx="273766"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Oval 65">
            <a:extLst>
              <a:ext uri="{FF2B5EF4-FFF2-40B4-BE49-F238E27FC236}">
                <a16:creationId xmlns:a16="http://schemas.microsoft.com/office/drawing/2014/main" id="{757ACA0C-8702-4043-8D4D-582EAEDF1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907" y="4618784"/>
            <a:ext cx="273766"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descr="A graph on a screen&#10;&#10;Description automatically generated">
            <a:extLst>
              <a:ext uri="{FF2B5EF4-FFF2-40B4-BE49-F238E27FC236}">
                <a16:creationId xmlns:a16="http://schemas.microsoft.com/office/drawing/2014/main" id="{76C03F32-4D32-EC44-8D5E-B28E099DF4B9}"/>
              </a:ext>
            </a:extLst>
          </p:cNvPr>
          <p:cNvPicPr>
            <a:picLocks noChangeAspect="1"/>
          </p:cNvPicPr>
          <p:nvPr/>
        </p:nvPicPr>
        <p:blipFill>
          <a:blip r:embed="rId3"/>
          <a:stretch>
            <a:fillRect/>
          </a:stretch>
        </p:blipFill>
        <p:spPr>
          <a:xfrm>
            <a:off x="5323706" y="394766"/>
            <a:ext cx="3779495" cy="2834621"/>
          </a:xfrm>
          <a:prstGeom prst="rect">
            <a:avLst/>
          </a:prstGeom>
        </p:spPr>
      </p:pic>
      <p:pic>
        <p:nvPicPr>
          <p:cNvPr id="8" name="Picture 7" descr="A screen shot of a computer screen&#10;&#10;Description automatically generated">
            <a:extLst>
              <a:ext uri="{FF2B5EF4-FFF2-40B4-BE49-F238E27FC236}">
                <a16:creationId xmlns:a16="http://schemas.microsoft.com/office/drawing/2014/main" id="{54CACC6F-7E84-E672-667C-CAD676C5CFE6}"/>
              </a:ext>
            </a:extLst>
          </p:cNvPr>
          <p:cNvPicPr>
            <a:picLocks noChangeAspect="1"/>
          </p:cNvPicPr>
          <p:nvPr/>
        </p:nvPicPr>
        <p:blipFill>
          <a:blip r:embed="rId4"/>
          <a:stretch>
            <a:fillRect/>
          </a:stretch>
        </p:blipFill>
        <p:spPr>
          <a:xfrm>
            <a:off x="0" y="3442550"/>
            <a:ext cx="9144000" cy="1595025"/>
          </a:xfrm>
          <a:prstGeom prst="rect">
            <a:avLst/>
          </a:prstGeom>
        </p:spPr>
      </p:pic>
      <p:pic>
        <p:nvPicPr>
          <p:cNvPr id="11" name="Picture 10" descr="A green and yellow particles&#10;&#10;Description automatically generated with medium confidence">
            <a:extLst>
              <a:ext uri="{FF2B5EF4-FFF2-40B4-BE49-F238E27FC236}">
                <a16:creationId xmlns:a16="http://schemas.microsoft.com/office/drawing/2014/main" id="{AF35CAF2-9A54-88F4-3FE3-AB6479E601B8}"/>
              </a:ext>
            </a:extLst>
          </p:cNvPr>
          <p:cNvPicPr>
            <a:picLocks noChangeAspect="1"/>
          </p:cNvPicPr>
          <p:nvPr/>
        </p:nvPicPr>
        <p:blipFill>
          <a:blip r:embed="rId5"/>
          <a:stretch>
            <a:fillRect/>
          </a:stretch>
        </p:blipFill>
        <p:spPr>
          <a:xfrm>
            <a:off x="0" y="5157707"/>
            <a:ext cx="9144000" cy="1595025"/>
          </a:xfrm>
          <a:prstGeom prst="rect">
            <a:avLst/>
          </a:prstGeom>
        </p:spPr>
      </p:pic>
    </p:spTree>
    <p:extLst>
      <p:ext uri="{BB962C8B-B14F-4D97-AF65-F5344CB8AC3E}">
        <p14:creationId xmlns:p14="http://schemas.microsoft.com/office/powerpoint/2010/main" val="195450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3436144"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p:cNvSpPr>
            <a:spLocks noGrp="1"/>
          </p:cNvSpPr>
          <p:nvPr>
            <p:ph type="title"/>
          </p:nvPr>
        </p:nvSpPr>
        <p:spPr>
          <a:xfrm>
            <a:off x="620316" y="1641752"/>
            <a:ext cx="1991915" cy="3213277"/>
          </a:xfrm>
        </p:spPr>
        <p:txBody>
          <a:bodyPr anchor="t">
            <a:normAutofit/>
          </a:bodyPr>
          <a:lstStyle/>
          <a:p>
            <a:r>
              <a:rPr lang="en-GB" sz="2700"/>
              <a:t>Introduction</a:t>
            </a:r>
          </a:p>
        </p:txBody>
      </p:sp>
      <p:sp>
        <p:nvSpPr>
          <p:cNvPr id="3" name="Content Placeholder 2"/>
          <p:cNvSpPr>
            <a:spLocks noGrp="1"/>
          </p:cNvSpPr>
          <p:nvPr>
            <p:ph idx="1"/>
          </p:nvPr>
        </p:nvSpPr>
        <p:spPr>
          <a:xfrm>
            <a:off x="3924300" y="1721579"/>
            <a:ext cx="4605337" cy="3952648"/>
          </a:xfrm>
        </p:spPr>
        <p:txBody>
          <a:bodyPr>
            <a:normAutofit/>
          </a:bodyPr>
          <a:lstStyle/>
          <a:p>
            <a:r>
              <a:rPr lang="en-GB" sz="1900">
                <a:solidFill>
                  <a:schemeClr val="tx1">
                    <a:alpha val="80000"/>
                  </a:schemeClr>
                </a:solidFill>
              </a:rPr>
              <a:t>The problem was inspired by the dataset </a:t>
            </a:r>
            <a:r>
              <a:rPr lang="en-GB" sz="1900">
                <a:solidFill>
                  <a:schemeClr val="tx1">
                    <a:alpha val="80000"/>
                  </a:schemeClr>
                </a:solidFill>
                <a:hlinkClick r:id="rId3"/>
              </a:rPr>
              <a:t>"Nutrition 5k" </a:t>
            </a:r>
            <a:r>
              <a:rPr lang="en-GB" sz="1900">
                <a:solidFill>
                  <a:schemeClr val="tx1">
                    <a:alpha val="80000"/>
                  </a:schemeClr>
                </a:solidFill>
              </a:rPr>
              <a:t>and a similar exercise described in the paper was conducted.</a:t>
            </a:r>
          </a:p>
          <a:p>
            <a:r>
              <a:rPr lang="en-GB" sz="1900" b="1">
                <a:solidFill>
                  <a:schemeClr val="tx1">
                    <a:alpha val="80000"/>
                  </a:schemeClr>
                </a:solidFill>
              </a:rPr>
              <a:t>Goal: </a:t>
            </a:r>
            <a:r>
              <a:rPr lang="en-GB" sz="1900">
                <a:solidFill>
                  <a:schemeClr val="tx1">
                    <a:alpha val="80000"/>
                  </a:schemeClr>
                </a:solidFill>
              </a:rPr>
              <a:t>Predict normalized kcal and macronutrients (i.e. kcal and macronutrients per 100 gram of food) – we will call them “outputs”.</a:t>
            </a:r>
          </a:p>
          <a:p>
            <a:r>
              <a:rPr lang="en-GB" sz="1900" b="1">
                <a:solidFill>
                  <a:schemeClr val="tx1">
                    <a:alpha val="80000"/>
                  </a:schemeClr>
                </a:solidFill>
              </a:rPr>
              <a:t>Data: </a:t>
            </a:r>
            <a:r>
              <a:rPr lang="en-GB" sz="1900">
                <a:solidFill>
                  <a:schemeClr val="tx1">
                    <a:alpha val="80000"/>
                  </a:schemeClr>
                </a:solidFill>
              </a:rPr>
              <a:t>every 5</a:t>
            </a:r>
            <a:r>
              <a:rPr lang="en-GB" sz="1900" baseline="30000">
                <a:solidFill>
                  <a:schemeClr val="tx1">
                    <a:alpha val="80000"/>
                  </a:schemeClr>
                </a:solidFill>
              </a:rPr>
              <a:t>th</a:t>
            </a:r>
            <a:r>
              <a:rPr lang="en-GB" sz="1900">
                <a:solidFill>
                  <a:schemeClr val="tx1">
                    <a:alpha val="80000"/>
                  </a:schemeClr>
                </a:solidFill>
              </a:rPr>
              <a:t> frame from camera_A and camera_D only (view from above) – the most representative of how people make pictures of the dish.</a:t>
            </a:r>
            <a:endParaRPr lang="en-GB" sz="1900" b="1">
              <a:solidFill>
                <a:schemeClr val="tx1">
                  <a:alpha val="8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153618" y="289534"/>
            <a:ext cx="8937364" cy="705333"/>
          </a:xfrm>
        </p:spPr>
        <p:txBody>
          <a:bodyPr vert="horz" lIns="91440" tIns="45720" rIns="91440" bIns="45720" rtlCol="0" anchor="b">
            <a:normAutofit fontScale="90000"/>
          </a:bodyPr>
          <a:lstStyle/>
          <a:p>
            <a:pPr defTabSz="914400">
              <a:lnSpc>
                <a:spcPct val="90000"/>
              </a:lnSpc>
              <a:spcBef>
                <a:spcPts val="1000"/>
              </a:spcBef>
            </a:pPr>
            <a:r>
              <a:rPr lang="en-US" u="sng" dirty="0">
                <a:solidFill>
                  <a:schemeClr val="bg1"/>
                </a:solidFill>
              </a:rPr>
              <a:t>Model comparison: residuals distribution</a:t>
            </a:r>
          </a:p>
        </p:txBody>
      </p:sp>
      <p:cxnSp>
        <p:nvCxnSpPr>
          <p:cNvPr id="73" name="Straight Connector 7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408502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24358" y="2288833"/>
            <a:ext cx="3602096" cy="3711571"/>
          </a:xfrm>
        </p:spPr>
        <p:txBody>
          <a:bodyPr vert="horz" lIns="91440" tIns="45720" rIns="91440" bIns="45720" rtlCol="0">
            <a:normAutofit fontScale="92500" lnSpcReduction="10000"/>
          </a:bodyPr>
          <a:lstStyle/>
          <a:p>
            <a:pPr algn="l">
              <a:buFont typeface="Arial" panose="020B0604020202020204" pitchFamily="34" charset="0"/>
              <a:buChar char="•"/>
            </a:pPr>
            <a:r>
              <a:rPr lang="en-GB" sz="1800" b="0" i="0" dirty="0">
                <a:solidFill>
                  <a:srgbClr val="D5D5D5"/>
                </a:solidFill>
                <a:effectLst/>
                <a:latin typeface="Roboto" panose="02000000000000000000" pitchFamily="2" charset="0"/>
              </a:rPr>
              <a:t>Main model clearly outperforms Random Forest and Ridge Regression in terms of consistency and accuracy.</a:t>
            </a:r>
          </a:p>
          <a:p>
            <a:pPr algn="l">
              <a:buFont typeface="Arial" panose="020B0604020202020204" pitchFamily="34" charset="0"/>
              <a:buChar char="•"/>
            </a:pPr>
            <a:r>
              <a:rPr lang="en-GB" sz="1800" b="0" i="0" dirty="0">
                <a:solidFill>
                  <a:srgbClr val="D5D5D5"/>
                </a:solidFill>
                <a:effectLst/>
                <a:latin typeface="Roboto" panose="02000000000000000000" pitchFamily="2" charset="0"/>
              </a:rPr>
              <a:t>It is not obvious to see if Random Forest or Ridge Regression is better.</a:t>
            </a:r>
          </a:p>
          <a:p>
            <a:pPr algn="l">
              <a:buFont typeface="Arial" panose="020B0604020202020204" pitchFamily="34" charset="0"/>
              <a:buChar char="•"/>
            </a:pPr>
            <a:r>
              <a:rPr lang="en-GB" sz="1800" b="0" i="0" dirty="0">
                <a:solidFill>
                  <a:srgbClr val="D5D5D5"/>
                </a:solidFill>
                <a:effectLst/>
                <a:latin typeface="Roboto" panose="02000000000000000000" pitchFamily="2" charset="0"/>
              </a:rPr>
              <a:t>Right skewed shape for all models - suggesting more errors underestimating dishes than overestimating. We know where it is coming from - large kcal dishes and not enough data of such dishes.</a:t>
            </a:r>
          </a:p>
          <a:p>
            <a:pPr>
              <a:lnSpc>
                <a:spcPct val="90000"/>
              </a:lnSpc>
              <a:buFont typeface="Arial" panose="020B0604020202020204" pitchFamily="34" charset="0"/>
              <a:buChar char="•"/>
            </a:pPr>
            <a:endParaRPr lang="en-GB" sz="2800" dirty="0">
              <a:solidFill>
                <a:schemeClr val="bg1"/>
              </a:solidFill>
              <a:latin typeface="Roboto" panose="02000000000000000000" pitchFamily="2" charset="0"/>
            </a:endParaRPr>
          </a:p>
          <a:p>
            <a:pPr>
              <a:lnSpc>
                <a:spcPct val="90000"/>
              </a:lnSpc>
              <a:buFont typeface="Arial" panose="020B0604020202020204" pitchFamily="34" charset="0"/>
              <a:buChar char="•"/>
            </a:pPr>
            <a:endParaRPr lang="en-GB" sz="2800" b="0" i="0" dirty="0">
              <a:solidFill>
                <a:schemeClr val="bg1"/>
              </a:solidFill>
              <a:effectLst/>
              <a:latin typeface="Roboto" panose="02000000000000000000" pitchFamily="2" charset="0"/>
            </a:endParaRPr>
          </a:p>
        </p:txBody>
      </p:sp>
      <p:pic>
        <p:nvPicPr>
          <p:cNvPr id="9" name="Picture 8" descr="A screen shot of a graph&#10;&#10;Description automatically generated">
            <a:extLst>
              <a:ext uri="{FF2B5EF4-FFF2-40B4-BE49-F238E27FC236}">
                <a16:creationId xmlns:a16="http://schemas.microsoft.com/office/drawing/2014/main" id="{705884F7-84C6-2AE4-CFDF-84A0B6B669E7}"/>
              </a:ext>
            </a:extLst>
          </p:cNvPr>
          <p:cNvPicPr>
            <a:picLocks noChangeAspect="1"/>
          </p:cNvPicPr>
          <p:nvPr/>
        </p:nvPicPr>
        <p:blipFill>
          <a:blip r:embed="rId3"/>
          <a:stretch>
            <a:fillRect/>
          </a:stretch>
        </p:blipFill>
        <p:spPr>
          <a:xfrm>
            <a:off x="3679235" y="2288833"/>
            <a:ext cx="2619888" cy="1964915"/>
          </a:xfrm>
          <a:prstGeom prst="rect">
            <a:avLst/>
          </a:prstGeom>
        </p:spPr>
      </p:pic>
      <p:pic>
        <p:nvPicPr>
          <p:cNvPr id="6" name="Picture 5" descr="A graph on a black background&#10;&#10;Description automatically generated">
            <a:extLst>
              <a:ext uri="{FF2B5EF4-FFF2-40B4-BE49-F238E27FC236}">
                <a16:creationId xmlns:a16="http://schemas.microsoft.com/office/drawing/2014/main" id="{A65D4346-16EE-9D93-F840-F5934012126D}"/>
              </a:ext>
            </a:extLst>
          </p:cNvPr>
          <p:cNvPicPr>
            <a:picLocks noChangeAspect="1"/>
          </p:cNvPicPr>
          <p:nvPr/>
        </p:nvPicPr>
        <p:blipFill>
          <a:blip r:embed="rId4"/>
          <a:stretch>
            <a:fillRect/>
          </a:stretch>
        </p:blipFill>
        <p:spPr>
          <a:xfrm>
            <a:off x="6204682" y="2288833"/>
            <a:ext cx="2619888" cy="1964915"/>
          </a:xfrm>
          <a:prstGeom prst="rect">
            <a:avLst/>
          </a:prstGeom>
        </p:spPr>
      </p:pic>
      <p:pic>
        <p:nvPicPr>
          <p:cNvPr id="12" name="Picture 11" descr="A screen shot of a graph&#10;&#10;Description automatically generated">
            <a:extLst>
              <a:ext uri="{FF2B5EF4-FFF2-40B4-BE49-F238E27FC236}">
                <a16:creationId xmlns:a16="http://schemas.microsoft.com/office/drawing/2014/main" id="{2F89B19F-5B1B-4D3C-776C-C13AF9D70271}"/>
              </a:ext>
            </a:extLst>
          </p:cNvPr>
          <p:cNvPicPr>
            <a:picLocks noChangeAspect="1"/>
          </p:cNvPicPr>
          <p:nvPr/>
        </p:nvPicPr>
        <p:blipFill>
          <a:blip r:embed="rId5"/>
          <a:stretch>
            <a:fillRect/>
          </a:stretch>
        </p:blipFill>
        <p:spPr>
          <a:xfrm>
            <a:off x="3679236" y="4214802"/>
            <a:ext cx="2619888" cy="1964915"/>
          </a:xfrm>
          <a:prstGeom prst="rect">
            <a:avLst/>
          </a:prstGeom>
        </p:spPr>
      </p:pic>
      <p:pic>
        <p:nvPicPr>
          <p:cNvPr id="14" name="Picture 13" descr="A screen shot of a graph&#10;&#10;Description automatically generated">
            <a:extLst>
              <a:ext uri="{FF2B5EF4-FFF2-40B4-BE49-F238E27FC236}">
                <a16:creationId xmlns:a16="http://schemas.microsoft.com/office/drawing/2014/main" id="{F17C567B-978C-16E7-8313-86D938C07C07}"/>
              </a:ext>
            </a:extLst>
          </p:cNvPr>
          <p:cNvPicPr>
            <a:picLocks noChangeAspect="1"/>
          </p:cNvPicPr>
          <p:nvPr/>
        </p:nvPicPr>
        <p:blipFill>
          <a:blip r:embed="rId6"/>
          <a:stretch>
            <a:fillRect/>
          </a:stretch>
        </p:blipFill>
        <p:spPr>
          <a:xfrm>
            <a:off x="6204681" y="4215969"/>
            <a:ext cx="2619888" cy="1964915"/>
          </a:xfrm>
          <a:prstGeom prst="rect">
            <a:avLst/>
          </a:prstGeom>
        </p:spPr>
      </p:pic>
      <p:cxnSp>
        <p:nvCxnSpPr>
          <p:cNvPr id="75" name="Straight Connector 74">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1789"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72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153618" y="289534"/>
            <a:ext cx="8937364" cy="705333"/>
          </a:xfrm>
        </p:spPr>
        <p:txBody>
          <a:bodyPr vert="horz" lIns="91440" tIns="45720" rIns="91440" bIns="45720" rtlCol="0" anchor="b">
            <a:normAutofit fontScale="90000"/>
          </a:bodyPr>
          <a:lstStyle/>
          <a:p>
            <a:pPr defTabSz="914400">
              <a:lnSpc>
                <a:spcPct val="90000"/>
              </a:lnSpc>
              <a:spcBef>
                <a:spcPts val="1000"/>
              </a:spcBef>
            </a:pPr>
            <a:r>
              <a:rPr lang="en-US" u="sng" dirty="0">
                <a:solidFill>
                  <a:schemeClr val="bg1"/>
                </a:solidFill>
              </a:rPr>
              <a:t>Model comparison: residuals distribution</a:t>
            </a:r>
          </a:p>
        </p:txBody>
      </p:sp>
      <p:cxnSp>
        <p:nvCxnSpPr>
          <p:cNvPr id="73" name="Straight Connector 7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408502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24358" y="2288833"/>
            <a:ext cx="3145536" cy="3711571"/>
          </a:xfrm>
        </p:spPr>
        <p:txBody>
          <a:bodyPr vert="horz" lIns="91440" tIns="45720" rIns="91440" bIns="45720" rtlCol="0">
            <a:normAutofit/>
          </a:bodyPr>
          <a:lstStyle/>
          <a:p>
            <a:pPr algn="l">
              <a:buFont typeface="Arial" panose="020B0604020202020204" pitchFamily="34" charset="0"/>
              <a:buChar char="•"/>
            </a:pPr>
            <a:r>
              <a:rPr lang="en-GB" sz="1600" b="0" i="0" dirty="0">
                <a:solidFill>
                  <a:srgbClr val="D5D5D5"/>
                </a:solidFill>
                <a:effectLst/>
                <a:latin typeface="Roboto" panose="02000000000000000000" pitchFamily="2" charset="0"/>
              </a:rPr>
              <a:t>Main model clearly outperforms Ridge Regression and Random Forest.</a:t>
            </a:r>
          </a:p>
          <a:p>
            <a:pPr algn="l">
              <a:buFont typeface="Arial" panose="020B0604020202020204" pitchFamily="34" charset="0"/>
              <a:buChar char="•"/>
            </a:pPr>
            <a:r>
              <a:rPr lang="en-GB" sz="1600" b="0" i="0" dirty="0">
                <a:solidFill>
                  <a:srgbClr val="D5D5D5"/>
                </a:solidFill>
                <a:effectLst/>
                <a:latin typeface="Roboto" panose="02000000000000000000" pitchFamily="2" charset="0"/>
              </a:rPr>
              <a:t>All models underestimate kcal, fat, carb and protein for dishes above 200 kcal, suggesting the data needs improvement - more high kcal complex dishes needed.</a:t>
            </a:r>
          </a:p>
          <a:p>
            <a:pPr>
              <a:lnSpc>
                <a:spcPct val="90000"/>
              </a:lnSpc>
              <a:buFont typeface="Arial" panose="020B0604020202020204" pitchFamily="34" charset="0"/>
              <a:buChar char="•"/>
            </a:pPr>
            <a:endParaRPr lang="en-GB" sz="4000" dirty="0">
              <a:solidFill>
                <a:schemeClr val="bg1"/>
              </a:solidFill>
              <a:latin typeface="Roboto" panose="02000000000000000000" pitchFamily="2" charset="0"/>
            </a:endParaRPr>
          </a:p>
          <a:p>
            <a:pPr>
              <a:lnSpc>
                <a:spcPct val="90000"/>
              </a:lnSpc>
              <a:buFont typeface="Arial" panose="020B0604020202020204" pitchFamily="34" charset="0"/>
              <a:buChar char="•"/>
            </a:pPr>
            <a:endParaRPr lang="en-GB" sz="4000" b="0" i="0" dirty="0">
              <a:solidFill>
                <a:schemeClr val="bg1"/>
              </a:solidFill>
              <a:effectLst/>
              <a:latin typeface="Roboto" panose="02000000000000000000" pitchFamily="2" charset="0"/>
            </a:endParaRPr>
          </a:p>
        </p:txBody>
      </p:sp>
      <p:cxnSp>
        <p:nvCxnSpPr>
          <p:cNvPr id="75" name="Straight Connector 74">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1789"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 screen&#10;&#10;Description automatically generated">
            <a:extLst>
              <a:ext uri="{FF2B5EF4-FFF2-40B4-BE49-F238E27FC236}">
                <a16:creationId xmlns:a16="http://schemas.microsoft.com/office/drawing/2014/main" id="{ADCB0B01-81E4-1B00-A927-F5D2BB85F241}"/>
              </a:ext>
            </a:extLst>
          </p:cNvPr>
          <p:cNvPicPr>
            <a:picLocks noChangeAspect="1"/>
          </p:cNvPicPr>
          <p:nvPr/>
        </p:nvPicPr>
        <p:blipFill>
          <a:blip r:embed="rId3"/>
          <a:stretch>
            <a:fillRect/>
          </a:stretch>
        </p:blipFill>
        <p:spPr>
          <a:xfrm>
            <a:off x="3424018" y="2084004"/>
            <a:ext cx="5251357" cy="1575407"/>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08CC4556-31B2-C53E-FB2B-D089252279CB}"/>
              </a:ext>
            </a:extLst>
          </p:cNvPr>
          <p:cNvPicPr>
            <a:picLocks noChangeAspect="1"/>
          </p:cNvPicPr>
          <p:nvPr/>
        </p:nvPicPr>
        <p:blipFill>
          <a:blip r:embed="rId4"/>
          <a:stretch>
            <a:fillRect/>
          </a:stretch>
        </p:blipFill>
        <p:spPr>
          <a:xfrm>
            <a:off x="3423512" y="3648181"/>
            <a:ext cx="5240366" cy="1572110"/>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17C5B079-F755-254D-C0C3-AB7ED233BD21}"/>
              </a:ext>
            </a:extLst>
          </p:cNvPr>
          <p:cNvPicPr>
            <a:picLocks noChangeAspect="1"/>
          </p:cNvPicPr>
          <p:nvPr/>
        </p:nvPicPr>
        <p:blipFill>
          <a:blip r:embed="rId5"/>
          <a:stretch>
            <a:fillRect/>
          </a:stretch>
        </p:blipFill>
        <p:spPr>
          <a:xfrm>
            <a:off x="3412015" y="5212358"/>
            <a:ext cx="5240367" cy="1572110"/>
          </a:xfrm>
          <a:prstGeom prst="rect">
            <a:avLst/>
          </a:prstGeom>
        </p:spPr>
      </p:pic>
    </p:spTree>
    <p:extLst>
      <p:ext uri="{BB962C8B-B14F-4D97-AF65-F5344CB8AC3E}">
        <p14:creationId xmlns:p14="http://schemas.microsoft.com/office/powerpoint/2010/main" val="126068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153618" y="289534"/>
            <a:ext cx="8937364" cy="705333"/>
          </a:xfrm>
        </p:spPr>
        <p:txBody>
          <a:bodyPr vert="horz" lIns="91440" tIns="45720" rIns="91440" bIns="45720" rtlCol="0" anchor="b">
            <a:normAutofit/>
          </a:bodyPr>
          <a:lstStyle/>
          <a:p>
            <a:pPr defTabSz="914400">
              <a:lnSpc>
                <a:spcPct val="90000"/>
              </a:lnSpc>
              <a:spcBef>
                <a:spcPts val="1000"/>
              </a:spcBef>
            </a:pPr>
            <a:r>
              <a:rPr lang="en-US" u="sng" dirty="0">
                <a:solidFill>
                  <a:schemeClr val="bg1"/>
                </a:solidFill>
              </a:rPr>
              <a:t>Model comparison: MAE and R2</a:t>
            </a:r>
          </a:p>
        </p:txBody>
      </p:sp>
      <p:cxnSp>
        <p:nvCxnSpPr>
          <p:cNvPr id="73" name="Straight Connector 7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408502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24358" y="2047758"/>
            <a:ext cx="7534656" cy="1504587"/>
          </a:xfrm>
        </p:spPr>
        <p:txBody>
          <a:bodyPr vert="horz" lIns="91440" tIns="45720" rIns="91440" bIns="45720" rtlCol="0">
            <a:noAutofit/>
          </a:bodyPr>
          <a:lstStyle/>
          <a:p>
            <a:pPr algn="l">
              <a:buFont typeface="Arial" panose="020B0604020202020204" pitchFamily="34" charset="0"/>
              <a:buChar char="•"/>
            </a:pPr>
            <a:r>
              <a:rPr lang="en-GB" sz="1600" b="0" i="0" dirty="0">
                <a:solidFill>
                  <a:srgbClr val="D5D5D5"/>
                </a:solidFill>
                <a:effectLst/>
                <a:latin typeface="Roboto" panose="02000000000000000000" pitchFamily="2" charset="0"/>
              </a:rPr>
              <a:t>Main model clearly outperforms Ridge Regression and Random Forest.</a:t>
            </a:r>
          </a:p>
          <a:p>
            <a:pPr algn="l">
              <a:buFont typeface="Arial" panose="020B0604020202020204" pitchFamily="34" charset="0"/>
              <a:buChar char="•"/>
            </a:pPr>
            <a:r>
              <a:rPr lang="en-GB" sz="1600" b="0" i="0" dirty="0">
                <a:solidFill>
                  <a:srgbClr val="D5D5D5"/>
                </a:solidFill>
                <a:effectLst/>
                <a:latin typeface="Roboto" panose="02000000000000000000" pitchFamily="2" charset="0"/>
              </a:rPr>
              <a:t>It is not obvious to see if Random Forest or Ridge Regression is better.</a:t>
            </a:r>
          </a:p>
          <a:p>
            <a:pPr algn="l">
              <a:buFont typeface="Arial" panose="020B0604020202020204" pitchFamily="34" charset="0"/>
              <a:buChar char="•"/>
            </a:pPr>
            <a:r>
              <a:rPr lang="en-GB" sz="1600" dirty="0">
                <a:solidFill>
                  <a:srgbClr val="D5D5D5"/>
                </a:solidFill>
                <a:latin typeface="Roboto" panose="02000000000000000000" pitchFamily="2" charset="0"/>
              </a:rPr>
              <a:t>R2 and MAE indicate a somewhat acceptable results for the main model (depending on the context of usability – i.e. </a:t>
            </a:r>
            <a:r>
              <a:rPr lang="en-GB" sz="1600" dirty="0" err="1">
                <a:solidFill>
                  <a:srgbClr val="D5D5D5"/>
                </a:solidFill>
                <a:latin typeface="Roboto" panose="02000000000000000000" pitchFamily="2" charset="0"/>
              </a:rPr>
              <a:t>aproximate</a:t>
            </a:r>
            <a:r>
              <a:rPr lang="en-GB" sz="1600" dirty="0">
                <a:solidFill>
                  <a:srgbClr val="D5D5D5"/>
                </a:solidFill>
                <a:latin typeface="Roboto" panose="02000000000000000000" pitchFamily="2" charset="0"/>
              </a:rPr>
              <a:t> estimation of kcal from image of food).</a:t>
            </a:r>
            <a:endParaRPr lang="en-GB" sz="1600" b="0" i="0" dirty="0">
              <a:solidFill>
                <a:srgbClr val="D5D5D5"/>
              </a:solidFill>
              <a:effectLst/>
              <a:latin typeface="Roboto" panose="02000000000000000000" pitchFamily="2" charset="0"/>
            </a:endParaRPr>
          </a:p>
          <a:p>
            <a:pPr>
              <a:lnSpc>
                <a:spcPct val="90000"/>
              </a:lnSpc>
              <a:buFont typeface="Arial" panose="020B0604020202020204" pitchFamily="34" charset="0"/>
              <a:buChar char="•"/>
            </a:pPr>
            <a:endParaRPr lang="en-GB" sz="1600" dirty="0">
              <a:solidFill>
                <a:schemeClr val="bg1"/>
              </a:solidFill>
              <a:latin typeface="Roboto" panose="02000000000000000000" pitchFamily="2" charset="0"/>
            </a:endParaRPr>
          </a:p>
          <a:p>
            <a:pPr>
              <a:lnSpc>
                <a:spcPct val="90000"/>
              </a:lnSpc>
              <a:buFont typeface="Arial" panose="020B0604020202020204" pitchFamily="34" charset="0"/>
              <a:buChar char="•"/>
            </a:pPr>
            <a:endParaRPr lang="en-GB" sz="1600" b="0" i="0" dirty="0">
              <a:solidFill>
                <a:schemeClr val="bg1"/>
              </a:solidFill>
              <a:effectLst/>
              <a:latin typeface="Roboto" panose="02000000000000000000" pitchFamily="2" charset="0"/>
            </a:endParaRPr>
          </a:p>
        </p:txBody>
      </p:sp>
      <p:cxnSp>
        <p:nvCxnSpPr>
          <p:cNvPr id="75" name="Straight Connector 74">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1789"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descr="A graph on a black background&#10;&#10;Description automatically generated">
            <a:extLst>
              <a:ext uri="{FF2B5EF4-FFF2-40B4-BE49-F238E27FC236}">
                <a16:creationId xmlns:a16="http://schemas.microsoft.com/office/drawing/2014/main" id="{841AF474-2811-618A-25E2-6BF6744E666C}"/>
              </a:ext>
            </a:extLst>
          </p:cNvPr>
          <p:cNvPicPr>
            <a:picLocks noChangeAspect="1"/>
          </p:cNvPicPr>
          <p:nvPr/>
        </p:nvPicPr>
        <p:blipFill>
          <a:blip r:embed="rId3"/>
          <a:stretch>
            <a:fillRect/>
          </a:stretch>
        </p:blipFill>
        <p:spPr>
          <a:xfrm>
            <a:off x="79430" y="3740352"/>
            <a:ext cx="8748333" cy="1526008"/>
          </a:xfrm>
          <a:prstGeom prst="rect">
            <a:avLst/>
          </a:prstGeom>
        </p:spPr>
      </p:pic>
      <p:pic>
        <p:nvPicPr>
          <p:cNvPr id="9" name="Picture 8" descr="A screen shot of a graph&#10;&#10;Description automatically generated">
            <a:extLst>
              <a:ext uri="{FF2B5EF4-FFF2-40B4-BE49-F238E27FC236}">
                <a16:creationId xmlns:a16="http://schemas.microsoft.com/office/drawing/2014/main" id="{6A16E211-0058-9C2C-C8C1-2E2120335EF1}"/>
              </a:ext>
            </a:extLst>
          </p:cNvPr>
          <p:cNvPicPr>
            <a:picLocks noChangeAspect="1"/>
          </p:cNvPicPr>
          <p:nvPr/>
        </p:nvPicPr>
        <p:blipFill>
          <a:blip r:embed="rId4"/>
          <a:stretch>
            <a:fillRect/>
          </a:stretch>
        </p:blipFill>
        <p:spPr>
          <a:xfrm>
            <a:off x="79430" y="5266360"/>
            <a:ext cx="8748337" cy="1526008"/>
          </a:xfrm>
          <a:prstGeom prst="rect">
            <a:avLst/>
          </a:prstGeom>
        </p:spPr>
      </p:pic>
    </p:spTree>
    <p:extLst>
      <p:ext uri="{BB962C8B-B14F-4D97-AF65-F5344CB8AC3E}">
        <p14:creationId xmlns:p14="http://schemas.microsoft.com/office/powerpoint/2010/main" val="383873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EE70AE2-832E-4D1F-A983-946F2217D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12332" y="90930"/>
            <a:ext cx="4605336" cy="1323439"/>
          </a:xfrm>
        </p:spPr>
        <p:txBody>
          <a:bodyPr anchor="t">
            <a:normAutofit/>
          </a:bodyPr>
          <a:lstStyle/>
          <a:p>
            <a:r>
              <a:rPr lang="en-US" sz="3500" dirty="0">
                <a:solidFill>
                  <a:schemeClr val="bg1"/>
                </a:solidFill>
              </a:rPr>
              <a:t>EDA - observations</a:t>
            </a:r>
          </a:p>
        </p:txBody>
      </p:sp>
      <p:grpSp>
        <p:nvGrpSpPr>
          <p:cNvPr id="21" name="Group 20">
            <a:extLst>
              <a:ext uri="{FF2B5EF4-FFF2-40B4-BE49-F238E27FC236}">
                <a16:creationId xmlns:a16="http://schemas.microsoft.com/office/drawing/2014/main" id="{7594B485-3656-43C7-AB7B-F237101E32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72964" y="-1"/>
            <a:ext cx="656037" cy="6858001"/>
            <a:chOff x="3697286" y="0"/>
            <a:chExt cx="874716" cy="6858001"/>
          </a:xfrm>
        </p:grpSpPr>
        <p:sp>
          <p:nvSpPr>
            <p:cNvPr id="22" name="Freeform: Shape 21">
              <a:extLst>
                <a:ext uri="{FF2B5EF4-FFF2-40B4-BE49-F238E27FC236}">
                  <a16:creationId xmlns:a16="http://schemas.microsoft.com/office/drawing/2014/main" id="{340822D1-9EEA-4ECF-9360-D9AF87950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3"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a:outerShdw blurRad="381000" dist="1524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DC292A62-7F34-4E30-BE04-48164A1DA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3"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p:cNvSpPr>
            <a:spLocks noGrp="1"/>
          </p:cNvSpPr>
          <p:nvPr>
            <p:ph idx="1"/>
          </p:nvPr>
        </p:nvSpPr>
        <p:spPr>
          <a:xfrm>
            <a:off x="3541039" y="697500"/>
            <a:ext cx="5485918" cy="716870"/>
          </a:xfrm>
        </p:spPr>
        <p:txBody>
          <a:bodyPr>
            <a:normAutofit/>
          </a:bodyPr>
          <a:lstStyle/>
          <a:p>
            <a:pPr lvl="1">
              <a:lnSpc>
                <a:spcPct val="90000"/>
              </a:lnSpc>
            </a:pPr>
            <a:r>
              <a:rPr lang="en-GB" sz="1300" dirty="0">
                <a:solidFill>
                  <a:schemeClr val="bg1">
                    <a:alpha val="80000"/>
                  </a:schemeClr>
                </a:solidFill>
              </a:rPr>
              <a:t>Data contains a lot of similar dishes – especially small ones – apples, tomatoes, other ingredients or simple meals composed of one ingredient.</a:t>
            </a:r>
          </a:p>
        </p:txBody>
      </p:sp>
      <p:pic>
        <p:nvPicPr>
          <p:cNvPr id="10" name="Picture 9" descr="A graph with purple and blue dots&#10;&#10;Description automatically generated">
            <a:extLst>
              <a:ext uri="{FF2B5EF4-FFF2-40B4-BE49-F238E27FC236}">
                <a16:creationId xmlns:a16="http://schemas.microsoft.com/office/drawing/2014/main" id="{0DD0B9CB-5E15-F12E-60E5-7D80B8C1CEBB}"/>
              </a:ext>
            </a:extLst>
          </p:cNvPr>
          <p:cNvPicPr>
            <a:picLocks noChangeAspect="1"/>
          </p:cNvPicPr>
          <p:nvPr/>
        </p:nvPicPr>
        <p:blipFill>
          <a:blip r:embed="rId3"/>
          <a:stretch>
            <a:fillRect/>
          </a:stretch>
        </p:blipFill>
        <p:spPr>
          <a:xfrm>
            <a:off x="-5856" y="3429000"/>
            <a:ext cx="2997801" cy="1874520"/>
          </a:xfrm>
          <a:prstGeom prst="rect">
            <a:avLst/>
          </a:prstGeom>
        </p:spPr>
      </p:pic>
      <p:pic>
        <p:nvPicPr>
          <p:cNvPr id="13" name="Picture 12">
            <a:extLst>
              <a:ext uri="{FF2B5EF4-FFF2-40B4-BE49-F238E27FC236}">
                <a16:creationId xmlns:a16="http://schemas.microsoft.com/office/drawing/2014/main" id="{813BEB72-7F08-DD1F-08AB-DE1CC0D3CBB8}"/>
              </a:ext>
            </a:extLst>
          </p:cNvPr>
          <p:cNvPicPr>
            <a:picLocks noChangeAspect="1"/>
          </p:cNvPicPr>
          <p:nvPr/>
        </p:nvPicPr>
        <p:blipFill>
          <a:blip r:embed="rId4"/>
          <a:stretch>
            <a:fillRect/>
          </a:stretch>
        </p:blipFill>
        <p:spPr>
          <a:xfrm>
            <a:off x="28913" y="1227442"/>
            <a:ext cx="2632013" cy="2152058"/>
          </a:xfrm>
          <a:prstGeom prst="rect">
            <a:avLst/>
          </a:prstGeom>
        </p:spPr>
      </p:pic>
      <p:pic>
        <p:nvPicPr>
          <p:cNvPr id="18" name="Picture 17">
            <a:extLst>
              <a:ext uri="{FF2B5EF4-FFF2-40B4-BE49-F238E27FC236}">
                <a16:creationId xmlns:a16="http://schemas.microsoft.com/office/drawing/2014/main" id="{C00C5BA2-6C08-279A-7B0C-094C517CCA56}"/>
              </a:ext>
            </a:extLst>
          </p:cNvPr>
          <p:cNvPicPr>
            <a:picLocks noChangeAspect="1"/>
          </p:cNvPicPr>
          <p:nvPr/>
        </p:nvPicPr>
        <p:blipFill>
          <a:blip r:embed="rId5"/>
          <a:stretch>
            <a:fillRect/>
          </a:stretch>
        </p:blipFill>
        <p:spPr>
          <a:xfrm>
            <a:off x="3541039" y="1363460"/>
            <a:ext cx="5485918" cy="1284841"/>
          </a:xfrm>
          <a:prstGeom prst="rect">
            <a:avLst/>
          </a:prstGeom>
        </p:spPr>
      </p:pic>
      <p:sp>
        <p:nvSpPr>
          <p:cNvPr id="20" name="Content Placeholder 2">
            <a:extLst>
              <a:ext uri="{FF2B5EF4-FFF2-40B4-BE49-F238E27FC236}">
                <a16:creationId xmlns:a16="http://schemas.microsoft.com/office/drawing/2014/main" id="{3F9388FC-134E-88C1-5D73-909EB0A99EE1}"/>
              </a:ext>
            </a:extLst>
          </p:cNvPr>
          <p:cNvSpPr txBox="1">
            <a:spLocks/>
          </p:cNvSpPr>
          <p:nvPr/>
        </p:nvSpPr>
        <p:spPr>
          <a:xfrm>
            <a:off x="3541039" y="2856785"/>
            <a:ext cx="4757737" cy="4370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90000"/>
              </a:lnSpc>
            </a:pPr>
            <a:r>
              <a:rPr lang="en-GB" sz="1300" dirty="0">
                <a:solidFill>
                  <a:schemeClr val="bg1">
                    <a:alpha val="80000"/>
                  </a:schemeClr>
                </a:solidFill>
              </a:rPr>
              <a:t>Low image diversity.</a:t>
            </a:r>
          </a:p>
        </p:txBody>
      </p:sp>
      <p:sp>
        <p:nvSpPr>
          <p:cNvPr id="24" name="Content Placeholder 2">
            <a:extLst>
              <a:ext uri="{FF2B5EF4-FFF2-40B4-BE49-F238E27FC236}">
                <a16:creationId xmlns:a16="http://schemas.microsoft.com/office/drawing/2014/main" id="{90BF387D-3640-9987-F09A-8C44EB0AF474}"/>
              </a:ext>
            </a:extLst>
          </p:cNvPr>
          <p:cNvSpPr txBox="1">
            <a:spLocks/>
          </p:cNvSpPr>
          <p:nvPr/>
        </p:nvSpPr>
        <p:spPr>
          <a:xfrm>
            <a:off x="-370283" y="374533"/>
            <a:ext cx="3170375" cy="91294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90000"/>
              </a:lnSpc>
            </a:pPr>
            <a:r>
              <a:rPr lang="en-GB" sz="1300" dirty="0">
                <a:solidFill>
                  <a:schemeClr val="bg1">
                    <a:alpha val="80000"/>
                  </a:schemeClr>
                </a:solidFill>
              </a:rPr>
              <a:t>Significant correlation of outputs observed – justifies the use of multi-task model with shared layers for better learning.</a:t>
            </a:r>
          </a:p>
        </p:txBody>
      </p:sp>
      <p:sp>
        <p:nvSpPr>
          <p:cNvPr id="25" name="Content Placeholder 2">
            <a:extLst>
              <a:ext uri="{FF2B5EF4-FFF2-40B4-BE49-F238E27FC236}">
                <a16:creationId xmlns:a16="http://schemas.microsoft.com/office/drawing/2014/main" id="{107DB791-1D97-BEBD-FF04-CE19A9F6E4FA}"/>
              </a:ext>
            </a:extLst>
          </p:cNvPr>
          <p:cNvSpPr txBox="1">
            <a:spLocks/>
          </p:cNvSpPr>
          <p:nvPr/>
        </p:nvSpPr>
        <p:spPr>
          <a:xfrm>
            <a:off x="-370283" y="5443959"/>
            <a:ext cx="3476866" cy="5042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90000"/>
              </a:lnSpc>
            </a:pPr>
            <a:r>
              <a:rPr lang="en-GB" sz="1300" dirty="0">
                <a:solidFill>
                  <a:schemeClr val="bg1">
                    <a:alpha val="80000"/>
                  </a:schemeClr>
                </a:solidFill>
              </a:rPr>
              <a:t>Outliers (</a:t>
            </a:r>
            <a:r>
              <a:rPr lang="en-GB" sz="1300" dirty="0" err="1">
                <a:solidFill>
                  <a:schemeClr val="bg1">
                    <a:alpha val="80000"/>
                  </a:schemeClr>
                </a:solidFill>
              </a:rPr>
              <a:t>discared</a:t>
            </a:r>
            <a:r>
              <a:rPr lang="en-GB" sz="1300" dirty="0">
                <a:solidFill>
                  <a:schemeClr val="bg1">
                    <a:alpha val="80000"/>
                  </a:schemeClr>
                </a:solidFill>
              </a:rPr>
              <a:t> from the data &gt; 2000kcal and &lt; 2000grams).</a:t>
            </a:r>
          </a:p>
        </p:txBody>
      </p:sp>
      <p:pic>
        <p:nvPicPr>
          <p:cNvPr id="27" name="Picture 26">
            <a:extLst>
              <a:ext uri="{FF2B5EF4-FFF2-40B4-BE49-F238E27FC236}">
                <a16:creationId xmlns:a16="http://schemas.microsoft.com/office/drawing/2014/main" id="{2B27EAB5-0FCC-4F7C-C48D-21BB35BF85EB}"/>
              </a:ext>
            </a:extLst>
          </p:cNvPr>
          <p:cNvPicPr>
            <a:picLocks noChangeAspect="1"/>
          </p:cNvPicPr>
          <p:nvPr/>
        </p:nvPicPr>
        <p:blipFill>
          <a:blip r:embed="rId6"/>
          <a:stretch>
            <a:fillRect/>
          </a:stretch>
        </p:blipFill>
        <p:spPr>
          <a:xfrm>
            <a:off x="3534482" y="3162046"/>
            <a:ext cx="5499032" cy="680608"/>
          </a:xfrm>
          <a:prstGeom prst="rect">
            <a:avLst/>
          </a:prstGeom>
        </p:spPr>
      </p:pic>
      <p:sp>
        <p:nvSpPr>
          <p:cNvPr id="28" name="Content Placeholder 2">
            <a:extLst>
              <a:ext uri="{FF2B5EF4-FFF2-40B4-BE49-F238E27FC236}">
                <a16:creationId xmlns:a16="http://schemas.microsoft.com/office/drawing/2014/main" id="{BFD92C93-4E93-13EF-502D-A10006011917}"/>
              </a:ext>
            </a:extLst>
          </p:cNvPr>
          <p:cNvSpPr txBox="1">
            <a:spLocks/>
          </p:cNvSpPr>
          <p:nvPr/>
        </p:nvSpPr>
        <p:spPr>
          <a:xfrm>
            <a:off x="3429002" y="4134657"/>
            <a:ext cx="4757737" cy="4370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90000"/>
              </a:lnSpc>
            </a:pPr>
            <a:r>
              <a:rPr lang="en-GB" sz="1300" dirty="0">
                <a:solidFill>
                  <a:schemeClr val="bg1">
                    <a:alpha val="80000"/>
                  </a:schemeClr>
                </a:solidFill>
              </a:rPr>
              <a:t>Frames above 30 might result in incorrect information.</a:t>
            </a:r>
          </a:p>
        </p:txBody>
      </p:sp>
      <p:pic>
        <p:nvPicPr>
          <p:cNvPr id="30" name="Picture 29">
            <a:extLst>
              <a:ext uri="{FF2B5EF4-FFF2-40B4-BE49-F238E27FC236}">
                <a16:creationId xmlns:a16="http://schemas.microsoft.com/office/drawing/2014/main" id="{65D65EA6-B993-A697-FE4D-13C4ACDABFE2}"/>
              </a:ext>
            </a:extLst>
          </p:cNvPr>
          <p:cNvPicPr>
            <a:picLocks noChangeAspect="1"/>
          </p:cNvPicPr>
          <p:nvPr/>
        </p:nvPicPr>
        <p:blipFill>
          <a:blip r:embed="rId7"/>
          <a:stretch>
            <a:fillRect/>
          </a:stretch>
        </p:blipFill>
        <p:spPr>
          <a:xfrm>
            <a:off x="3821796" y="4367588"/>
            <a:ext cx="4476980" cy="577880"/>
          </a:xfrm>
          <a:prstGeom prst="rect">
            <a:avLst/>
          </a:prstGeom>
        </p:spPr>
      </p:pic>
      <p:pic>
        <p:nvPicPr>
          <p:cNvPr id="32" name="Picture 31">
            <a:extLst>
              <a:ext uri="{FF2B5EF4-FFF2-40B4-BE49-F238E27FC236}">
                <a16:creationId xmlns:a16="http://schemas.microsoft.com/office/drawing/2014/main" id="{B4077FEC-0513-7D25-70D1-AC94B3F46436}"/>
              </a:ext>
            </a:extLst>
          </p:cNvPr>
          <p:cNvPicPr>
            <a:picLocks noChangeAspect="1"/>
          </p:cNvPicPr>
          <p:nvPr/>
        </p:nvPicPr>
        <p:blipFill>
          <a:blip r:embed="rId8"/>
          <a:stretch>
            <a:fillRect/>
          </a:stretch>
        </p:blipFill>
        <p:spPr>
          <a:xfrm>
            <a:off x="3799285" y="5010621"/>
            <a:ext cx="3740342" cy="577880"/>
          </a:xfrm>
          <a:prstGeom prst="rect">
            <a:avLst/>
          </a:prstGeom>
        </p:spPr>
      </p:pic>
      <p:pic>
        <p:nvPicPr>
          <p:cNvPr id="34" name="Picture 33">
            <a:extLst>
              <a:ext uri="{FF2B5EF4-FFF2-40B4-BE49-F238E27FC236}">
                <a16:creationId xmlns:a16="http://schemas.microsoft.com/office/drawing/2014/main" id="{D690B9EC-AD42-D8EA-6108-154E5C16005F}"/>
              </a:ext>
            </a:extLst>
          </p:cNvPr>
          <p:cNvPicPr>
            <a:picLocks noChangeAspect="1"/>
          </p:cNvPicPr>
          <p:nvPr/>
        </p:nvPicPr>
        <p:blipFill>
          <a:blip r:embed="rId9"/>
          <a:stretch>
            <a:fillRect/>
          </a:stretch>
        </p:blipFill>
        <p:spPr>
          <a:xfrm>
            <a:off x="3799285" y="5582620"/>
            <a:ext cx="3035456" cy="5778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4669978"/>
            <a:ext cx="3293268" cy="1173700"/>
          </a:xfrm>
        </p:spPr>
        <p:txBody>
          <a:bodyPr anchor="t">
            <a:normAutofit/>
          </a:bodyPr>
          <a:lstStyle/>
          <a:p>
            <a:r>
              <a:rPr lang="en-US" sz="3500">
                <a:solidFill>
                  <a:schemeClr val="bg1"/>
                </a:solidFill>
              </a:rPr>
              <a:t>EDA</a:t>
            </a:r>
          </a:p>
        </p:txBody>
      </p:sp>
      <p:grpSp>
        <p:nvGrpSpPr>
          <p:cNvPr id="13" name="Group 12">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4" name="Freeform: Shape 13">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p:cNvSpPr>
            <a:spLocks noGrp="1"/>
          </p:cNvSpPr>
          <p:nvPr>
            <p:ph idx="1"/>
          </p:nvPr>
        </p:nvSpPr>
        <p:spPr>
          <a:xfrm>
            <a:off x="3994099" y="4389119"/>
            <a:ext cx="4740249" cy="2092147"/>
          </a:xfrm>
        </p:spPr>
        <p:txBody>
          <a:bodyPr>
            <a:noAutofit/>
          </a:bodyPr>
          <a:lstStyle/>
          <a:p>
            <a:pPr>
              <a:lnSpc>
                <a:spcPct val="90000"/>
              </a:lnSpc>
            </a:pPr>
            <a:r>
              <a:rPr lang="en-US" sz="2000" b="1" dirty="0">
                <a:solidFill>
                  <a:schemeClr val="bg1">
                    <a:alpha val="80000"/>
                  </a:schemeClr>
                </a:solidFill>
              </a:rPr>
              <a:t>Observations:</a:t>
            </a:r>
            <a:r>
              <a:rPr lang="en-US" sz="2000" dirty="0">
                <a:solidFill>
                  <a:schemeClr val="bg1">
                    <a:alpha val="80000"/>
                  </a:schemeClr>
                </a:solidFill>
              </a:rPr>
              <a:t> </a:t>
            </a:r>
          </a:p>
          <a:p>
            <a:pPr>
              <a:lnSpc>
                <a:spcPct val="90000"/>
              </a:lnSpc>
            </a:pPr>
            <a:endParaRPr lang="en-US" sz="2000" dirty="0">
              <a:solidFill>
                <a:schemeClr val="bg1">
                  <a:alpha val="80000"/>
                </a:schemeClr>
              </a:solidFill>
            </a:endParaRPr>
          </a:p>
          <a:p>
            <a:pPr>
              <a:lnSpc>
                <a:spcPct val="90000"/>
              </a:lnSpc>
            </a:pPr>
            <a:endParaRPr lang="en-US" sz="2000" dirty="0">
              <a:solidFill>
                <a:schemeClr val="bg1">
                  <a:alpha val="80000"/>
                </a:schemeClr>
              </a:solidFill>
            </a:endParaRPr>
          </a:p>
          <a:p>
            <a:pPr lvl="1">
              <a:lnSpc>
                <a:spcPct val="90000"/>
              </a:lnSpc>
            </a:pPr>
            <a:r>
              <a:rPr lang="en-US" sz="2000" dirty="0">
                <a:solidFill>
                  <a:schemeClr val="bg1">
                    <a:alpha val="80000"/>
                  </a:schemeClr>
                </a:solidFill>
              </a:rPr>
              <a:t>Imbalanced dataset – significant amount of small dishes (composed of one simple ingredient)</a:t>
            </a:r>
          </a:p>
        </p:txBody>
      </p:sp>
      <p:pic>
        <p:nvPicPr>
          <p:cNvPr id="9" name="Picture 8" descr="A blue and black graph&#10;&#10;Description automatically generated">
            <a:extLst>
              <a:ext uri="{FF2B5EF4-FFF2-40B4-BE49-F238E27FC236}">
                <a16:creationId xmlns:a16="http://schemas.microsoft.com/office/drawing/2014/main" id="{D7D51DA7-0681-D6AE-07EC-2D4847126183}"/>
              </a:ext>
            </a:extLst>
          </p:cNvPr>
          <p:cNvPicPr>
            <a:picLocks noChangeAspect="1"/>
          </p:cNvPicPr>
          <p:nvPr/>
        </p:nvPicPr>
        <p:blipFill>
          <a:blip r:embed="rId3"/>
          <a:stretch>
            <a:fillRect/>
          </a:stretch>
        </p:blipFill>
        <p:spPr>
          <a:xfrm>
            <a:off x="0" y="1134448"/>
            <a:ext cx="9144000" cy="2194560"/>
          </a:xfrm>
          <a:prstGeom prst="rect">
            <a:avLst/>
          </a:prstGeom>
        </p:spPr>
      </p:pic>
    </p:spTree>
    <p:extLst>
      <p:ext uri="{BB962C8B-B14F-4D97-AF65-F5344CB8AC3E}">
        <p14:creationId xmlns:p14="http://schemas.microsoft.com/office/powerpoint/2010/main" val="1108491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financial graph">
            <a:extLst>
              <a:ext uri="{FF2B5EF4-FFF2-40B4-BE49-F238E27FC236}">
                <a16:creationId xmlns:a16="http://schemas.microsoft.com/office/drawing/2014/main" id="{8B554BAA-EFF0-9DA4-BCBB-70EAC65FBBA8}"/>
              </a:ext>
            </a:extLst>
          </p:cNvPr>
          <p:cNvPicPr>
            <a:picLocks noChangeAspect="1"/>
          </p:cNvPicPr>
          <p:nvPr/>
        </p:nvPicPr>
        <p:blipFill>
          <a:blip r:embed="rId2"/>
          <a:srcRect l="22421" t="6593" r="27763" b="-1"/>
          <a:stretch/>
        </p:blipFill>
        <p:spPr>
          <a:xfrm>
            <a:off x="2641851" y="10"/>
            <a:ext cx="6502149" cy="6857990"/>
          </a:xfrm>
          <a:prstGeom prst="rect">
            <a:avLst/>
          </a:prstGeom>
        </p:spPr>
      </p:pic>
      <p:sp>
        <p:nvSpPr>
          <p:cNvPr id="29" name="Rectangle 28">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vert="horz" lIns="91440" tIns="45720" rIns="91440" bIns="45720" rtlCol="0" anchor="b">
            <a:normAutofit/>
          </a:bodyPr>
          <a:lstStyle/>
          <a:p>
            <a:pPr algn="l" defTabSz="914400"/>
            <a:r>
              <a:rPr lang="en-US" sz="2400" dirty="0">
                <a:solidFill>
                  <a:schemeClr val="bg1"/>
                </a:solidFill>
              </a:rPr>
              <a:t>Machine learning</a:t>
            </a:r>
          </a:p>
        </p:txBody>
      </p:sp>
      <p:sp>
        <p:nvSpPr>
          <p:cNvPr id="31" name="Rectangle 3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4"/>
            <a:ext cx="4052278" cy="3207258"/>
          </a:xfrm>
        </p:spPr>
        <p:txBody>
          <a:bodyPr vert="horz" lIns="91440" tIns="45720" rIns="91440" bIns="45720" rtlCol="0" anchor="t">
            <a:normAutofit/>
          </a:bodyPr>
          <a:lstStyle/>
          <a:p>
            <a:pPr defTabSz="914400">
              <a:spcBef>
                <a:spcPts val="1000"/>
              </a:spcBef>
            </a:pPr>
            <a:r>
              <a:rPr lang="en-US" sz="1500" u="sng" dirty="0">
                <a:solidFill>
                  <a:schemeClr val="bg1"/>
                </a:solidFill>
              </a:rPr>
              <a:t>Baseline:</a:t>
            </a:r>
            <a:r>
              <a:rPr lang="en-US" sz="1500" dirty="0">
                <a:solidFill>
                  <a:schemeClr val="bg1"/>
                </a:solidFill>
              </a:rPr>
              <a:t> average of every output calculated on the training data.</a:t>
            </a:r>
          </a:p>
          <a:p>
            <a:pPr defTabSz="914400">
              <a:spcBef>
                <a:spcPts val="1000"/>
              </a:spcBef>
            </a:pPr>
            <a:r>
              <a:rPr lang="en-US" sz="1500" u="sng" dirty="0">
                <a:solidFill>
                  <a:schemeClr val="bg1"/>
                </a:solidFill>
              </a:rPr>
              <a:t>Random Forest model.</a:t>
            </a:r>
          </a:p>
          <a:p>
            <a:pPr defTabSz="914400">
              <a:spcBef>
                <a:spcPts val="1000"/>
              </a:spcBef>
            </a:pPr>
            <a:r>
              <a:rPr lang="en-US" sz="1500" u="sng" dirty="0">
                <a:solidFill>
                  <a:schemeClr val="bg1"/>
                </a:solidFill>
              </a:rPr>
              <a:t>Linear regression model (Ridge Regression).</a:t>
            </a:r>
          </a:p>
          <a:p>
            <a:pPr defTabSz="914400">
              <a:spcBef>
                <a:spcPts val="1000"/>
              </a:spcBef>
            </a:pPr>
            <a:r>
              <a:rPr lang="en-US" sz="1500" u="sng" dirty="0">
                <a:solidFill>
                  <a:schemeClr val="bg1"/>
                </a:solidFill>
              </a:rPr>
              <a:t>Main model </a:t>
            </a:r>
            <a:r>
              <a:rPr lang="en-US" sz="1500" dirty="0">
                <a:solidFill>
                  <a:schemeClr val="bg1"/>
                </a:solidFill>
              </a:rPr>
              <a:t>(inspired by Google paper) – multi-task deep neural network.</a:t>
            </a:r>
            <a:endParaRPr lang="en-US" sz="1500" u="sng"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135FA909-3F24-448C-A8BC-7CF77F62F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1641752"/>
            <a:ext cx="4605336" cy="1323439"/>
          </a:xfrm>
        </p:spPr>
        <p:txBody>
          <a:bodyPr vert="horz" lIns="91440" tIns="45720" rIns="91440" bIns="45720" rtlCol="0" anchor="t">
            <a:normAutofit/>
          </a:bodyPr>
          <a:lstStyle/>
          <a:p>
            <a:pPr defTabSz="914400">
              <a:spcBef>
                <a:spcPts val="1000"/>
              </a:spcBef>
            </a:pPr>
            <a:r>
              <a:rPr lang="en-US" sz="3500" u="sng" dirty="0">
                <a:solidFill>
                  <a:schemeClr val="bg1"/>
                </a:solidFill>
              </a:rPr>
              <a:t>Model evaluation</a:t>
            </a:r>
          </a:p>
        </p:txBody>
      </p:sp>
      <p:sp>
        <p:nvSpPr>
          <p:cNvPr id="3" name="Content Placeholder 2"/>
          <p:cNvSpPr>
            <a:spLocks noGrp="1"/>
          </p:cNvSpPr>
          <p:nvPr>
            <p:ph idx="1"/>
          </p:nvPr>
        </p:nvSpPr>
        <p:spPr>
          <a:xfrm>
            <a:off x="628650" y="3146400"/>
            <a:ext cx="4605336" cy="2862288"/>
          </a:xfrm>
        </p:spPr>
        <p:txBody>
          <a:bodyPr vert="horz" lIns="91440" tIns="45720" rIns="91440" bIns="45720" rtlCol="0">
            <a:normAutofit fontScale="40000" lnSpcReduction="20000"/>
          </a:bodyPr>
          <a:lstStyle/>
          <a:p>
            <a:pPr algn="l">
              <a:buFont typeface="Arial" panose="020B0604020202020204" pitchFamily="34" charset="0"/>
              <a:buChar char="•"/>
            </a:pPr>
            <a:r>
              <a:rPr lang="en-GB" b="0" i="0" dirty="0">
                <a:solidFill>
                  <a:srgbClr val="D5D5D5"/>
                </a:solidFill>
                <a:effectLst/>
                <a:latin typeface="Roboto" panose="02000000000000000000" pitchFamily="2" charset="0"/>
              </a:rPr>
              <a:t>Main model:</a:t>
            </a:r>
          </a:p>
          <a:p>
            <a:pPr marL="742950" lvl="1" indent="-285750" algn="l">
              <a:buFont typeface="Arial" panose="020B0604020202020204" pitchFamily="34" charset="0"/>
              <a:buChar char="•"/>
            </a:pPr>
            <a:r>
              <a:rPr lang="en-GB" b="0" i="0" dirty="0">
                <a:solidFill>
                  <a:srgbClr val="D5D5D5"/>
                </a:solidFill>
                <a:effectLst/>
                <a:latin typeface="Roboto" panose="02000000000000000000" pitchFamily="2" charset="0"/>
              </a:rPr>
              <a:t>Loss: MAE </a:t>
            </a:r>
            <a:r>
              <a:rPr lang="en-GB" dirty="0">
                <a:solidFill>
                  <a:srgbClr val="D5D5D5"/>
                </a:solidFill>
                <a:latin typeface="Roboto" panose="02000000000000000000" pitchFamily="2" charset="0"/>
              </a:rPr>
              <a:t>function. </a:t>
            </a:r>
            <a:r>
              <a:rPr lang="en-GB" b="0" i="0" dirty="0">
                <a:solidFill>
                  <a:srgbClr val="D5D5D5"/>
                </a:solidFill>
                <a:effectLst/>
                <a:latin typeface="Roboto" panose="02000000000000000000" pitchFamily="2" charset="0"/>
              </a:rPr>
              <a:t>Validation: MAE.</a:t>
            </a:r>
          </a:p>
          <a:p>
            <a:pPr algn="l">
              <a:buFont typeface="Arial" panose="020B0604020202020204" pitchFamily="34" charset="0"/>
              <a:buChar char="•"/>
            </a:pPr>
            <a:r>
              <a:rPr lang="en-GB" b="0" i="0" dirty="0">
                <a:solidFill>
                  <a:srgbClr val="D5D5D5"/>
                </a:solidFill>
                <a:effectLst/>
                <a:latin typeface="Roboto" panose="02000000000000000000" pitchFamily="2" charset="0"/>
              </a:rPr>
              <a:t>Random Forest:</a:t>
            </a:r>
          </a:p>
          <a:p>
            <a:pPr marL="742950" lvl="1" indent="-285750" algn="l">
              <a:buFont typeface="Arial" panose="020B0604020202020204" pitchFamily="34" charset="0"/>
              <a:buChar char="•"/>
            </a:pPr>
            <a:r>
              <a:rPr lang="en-GB" b="0" i="0" dirty="0">
                <a:solidFill>
                  <a:srgbClr val="D5D5D5"/>
                </a:solidFill>
                <a:effectLst/>
                <a:latin typeface="Roboto" panose="02000000000000000000" pitchFamily="2" charset="0"/>
              </a:rPr>
              <a:t>Loss: default (mean squared errors). Validation: MAE.</a:t>
            </a:r>
          </a:p>
          <a:p>
            <a:pPr algn="l">
              <a:buFont typeface="Arial" panose="020B0604020202020204" pitchFamily="34" charset="0"/>
              <a:buChar char="•"/>
            </a:pPr>
            <a:r>
              <a:rPr lang="en-GB" b="0" i="0" dirty="0">
                <a:solidFill>
                  <a:srgbClr val="D5D5D5"/>
                </a:solidFill>
                <a:effectLst/>
                <a:latin typeface="Roboto" panose="02000000000000000000" pitchFamily="2" charset="0"/>
              </a:rPr>
              <a:t>Ridge Regression:</a:t>
            </a:r>
          </a:p>
          <a:p>
            <a:pPr marL="742950" lvl="1" indent="-285750" algn="l">
              <a:buFont typeface="Arial" panose="020B0604020202020204" pitchFamily="34" charset="0"/>
              <a:buChar char="•"/>
            </a:pPr>
            <a:r>
              <a:rPr lang="en-GB" b="0" i="0" dirty="0">
                <a:solidFill>
                  <a:srgbClr val="D5D5D5"/>
                </a:solidFill>
                <a:effectLst/>
                <a:latin typeface="Roboto" panose="02000000000000000000" pitchFamily="2" charset="0"/>
              </a:rPr>
              <a:t>Loss: default (mean squared errors). Validation: MAE.</a:t>
            </a:r>
          </a:p>
          <a:p>
            <a:pPr algn="l">
              <a:buFont typeface="Arial" panose="020B0604020202020204" pitchFamily="34" charset="0"/>
              <a:buChar char="•"/>
            </a:pPr>
            <a:r>
              <a:rPr lang="en-GB" b="0" i="0" dirty="0">
                <a:solidFill>
                  <a:srgbClr val="D5D5D5"/>
                </a:solidFill>
                <a:effectLst/>
                <a:latin typeface="Roboto" panose="02000000000000000000" pitchFamily="2" charset="0"/>
              </a:rPr>
              <a:t>Analysis of each model performance:</a:t>
            </a:r>
          </a:p>
          <a:p>
            <a:pPr marL="742950" lvl="1" indent="-285750" algn="l">
              <a:buFont typeface="Arial" panose="020B0604020202020204" pitchFamily="34" charset="0"/>
              <a:buChar char="•"/>
            </a:pPr>
            <a:r>
              <a:rPr lang="en-GB" b="0" i="0" dirty="0">
                <a:solidFill>
                  <a:srgbClr val="D5D5D5"/>
                </a:solidFill>
                <a:effectLst/>
                <a:latin typeface="Roboto" panose="02000000000000000000" pitchFamily="2" charset="0"/>
              </a:rPr>
              <a:t>Residuals vs Fitted</a:t>
            </a:r>
          </a:p>
          <a:p>
            <a:pPr marL="742950" lvl="1" indent="-285750" algn="l">
              <a:buFont typeface="Arial" panose="020B0604020202020204" pitchFamily="34" charset="0"/>
              <a:buChar char="•"/>
            </a:pPr>
            <a:r>
              <a:rPr lang="en-GB" b="0" i="0" dirty="0">
                <a:solidFill>
                  <a:srgbClr val="D5D5D5"/>
                </a:solidFill>
                <a:effectLst/>
                <a:latin typeface="Roboto" panose="02000000000000000000" pitchFamily="2" charset="0"/>
              </a:rPr>
              <a:t>Fitted vs Actual.</a:t>
            </a:r>
          </a:p>
          <a:p>
            <a:pPr marL="742950" lvl="1" indent="-285750" algn="l">
              <a:buFont typeface="Arial" panose="020B0604020202020204" pitchFamily="34" charset="0"/>
              <a:buChar char="•"/>
            </a:pPr>
            <a:r>
              <a:rPr lang="en-GB" b="0" i="0" dirty="0">
                <a:solidFill>
                  <a:srgbClr val="D5D5D5"/>
                </a:solidFill>
                <a:effectLst/>
                <a:latin typeface="Roboto" panose="02000000000000000000" pitchFamily="2" charset="0"/>
              </a:rPr>
              <a:t>Residuals distribution vs baseline residuals distribution.</a:t>
            </a:r>
          </a:p>
          <a:p>
            <a:pPr marL="742950" lvl="1" indent="-285750" algn="l">
              <a:buFont typeface="Arial" panose="020B0604020202020204" pitchFamily="34" charset="0"/>
              <a:buChar char="•"/>
            </a:pPr>
            <a:r>
              <a:rPr lang="en-GB" b="0" i="0" dirty="0">
                <a:solidFill>
                  <a:srgbClr val="D5D5D5"/>
                </a:solidFill>
                <a:effectLst/>
                <a:latin typeface="Roboto" panose="02000000000000000000" pitchFamily="2" charset="0"/>
              </a:rPr>
              <a:t>Main model: additional visual inspection of dishes with large errors.</a:t>
            </a:r>
          </a:p>
          <a:p>
            <a:pPr algn="l">
              <a:buFont typeface="Arial" panose="020B0604020202020204" pitchFamily="34" charset="0"/>
              <a:buChar char="•"/>
            </a:pPr>
            <a:r>
              <a:rPr lang="en-GB" b="0" i="0" dirty="0">
                <a:solidFill>
                  <a:srgbClr val="D5D5D5"/>
                </a:solidFill>
                <a:effectLst/>
                <a:latin typeface="Roboto" panose="02000000000000000000" pitchFamily="2" charset="0"/>
              </a:rPr>
              <a:t>Model comparison:</a:t>
            </a:r>
          </a:p>
          <a:p>
            <a:pPr marL="742950" lvl="1" indent="-285750" algn="l">
              <a:buFont typeface="Arial" panose="020B0604020202020204" pitchFamily="34" charset="0"/>
              <a:buChar char="•"/>
            </a:pPr>
            <a:r>
              <a:rPr lang="en-GB" b="0" i="0" dirty="0">
                <a:solidFill>
                  <a:srgbClr val="D5D5D5"/>
                </a:solidFill>
                <a:effectLst/>
                <a:latin typeface="Roboto" panose="02000000000000000000" pitchFamily="2" charset="0"/>
              </a:rPr>
              <a:t>Residuals distribution </a:t>
            </a:r>
            <a:r>
              <a:rPr lang="en-GB" b="0" i="0" dirty="0" err="1">
                <a:solidFill>
                  <a:srgbClr val="D5D5D5"/>
                </a:solidFill>
                <a:effectLst/>
                <a:latin typeface="Roboto" panose="02000000000000000000" pitchFamily="2" charset="0"/>
              </a:rPr>
              <a:t>accros</a:t>
            </a:r>
            <a:r>
              <a:rPr lang="en-GB" b="0" i="0" dirty="0">
                <a:solidFill>
                  <a:srgbClr val="D5D5D5"/>
                </a:solidFill>
                <a:effectLst/>
                <a:latin typeface="Roboto" panose="02000000000000000000" pitchFamily="2" charset="0"/>
              </a:rPr>
              <a:t> all four outputs.</a:t>
            </a:r>
          </a:p>
          <a:p>
            <a:pPr marL="742950" lvl="1" indent="-285750" algn="l">
              <a:buFont typeface="Arial" panose="020B0604020202020204" pitchFamily="34" charset="0"/>
              <a:buChar char="•"/>
            </a:pPr>
            <a:r>
              <a:rPr lang="en-GB" b="0" i="0" dirty="0">
                <a:solidFill>
                  <a:srgbClr val="D5D5D5"/>
                </a:solidFill>
                <a:effectLst/>
                <a:latin typeface="Roboto" panose="02000000000000000000" pitchFamily="2" charset="0"/>
              </a:rPr>
              <a:t>MAE for all four outputs.</a:t>
            </a:r>
          </a:p>
          <a:p>
            <a:pPr marL="742950" lvl="1" indent="-285750" algn="l">
              <a:buFont typeface="Arial" panose="020B0604020202020204" pitchFamily="34" charset="0"/>
              <a:buChar char="•"/>
            </a:pPr>
            <a:r>
              <a:rPr lang="en-GB" b="0" i="0" dirty="0">
                <a:solidFill>
                  <a:srgbClr val="D5D5D5"/>
                </a:solidFill>
                <a:effectLst/>
                <a:latin typeface="Roboto" panose="02000000000000000000" pitchFamily="2" charset="0"/>
              </a:rPr>
              <a:t>R2 for all four outputs.</a:t>
            </a:r>
          </a:p>
        </p:txBody>
      </p:sp>
      <p:pic>
        <p:nvPicPr>
          <p:cNvPr id="5" name="Picture 4" descr="Digital financial graph">
            <a:extLst>
              <a:ext uri="{FF2B5EF4-FFF2-40B4-BE49-F238E27FC236}">
                <a16:creationId xmlns:a16="http://schemas.microsoft.com/office/drawing/2014/main" id="{8B554BAA-EFF0-9DA4-BCBB-70EAC65FBBA8}"/>
              </a:ext>
            </a:extLst>
          </p:cNvPr>
          <p:cNvPicPr>
            <a:picLocks noChangeAspect="1"/>
          </p:cNvPicPr>
          <p:nvPr/>
        </p:nvPicPr>
        <p:blipFill>
          <a:blip r:embed="rId3"/>
          <a:srcRect l="33352" r="38696"/>
          <a:stretch/>
        </p:blipFill>
        <p:spPr>
          <a:xfrm>
            <a:off x="5751621" y="-1"/>
            <a:ext cx="3407965" cy="6858002"/>
          </a:xfrm>
          <a:custGeom>
            <a:avLst/>
            <a:gdLst/>
            <a:ahLst/>
            <a:cxnLst/>
            <a:rect l="l" t="t" r="r" b="b"/>
            <a:pathLst>
              <a:path w="4543953" h="6858002">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332842" y="2836172"/>
                </a:moveTo>
                <a:lnTo>
                  <a:pt x="332842" y="2836173"/>
                </a:lnTo>
                <a:cubicBezTo>
                  <a:pt x="336914" y="2839983"/>
                  <a:pt x="340200" y="2844317"/>
                  <a:pt x="341533" y="2848794"/>
                </a:cubicBezTo>
                <a:cubicBezTo>
                  <a:pt x="348200" y="2870416"/>
                  <a:pt x="356392" y="2892181"/>
                  <a:pt x="361441" y="2914328"/>
                </a:cubicBezTo>
                <a:lnTo>
                  <a:pt x="366072" y="2947863"/>
                </a:lnTo>
                <a:lnTo>
                  <a:pt x="362488" y="2982148"/>
                </a:lnTo>
                <a:cubicBezTo>
                  <a:pt x="354392" y="3014153"/>
                  <a:pt x="350582" y="3045777"/>
                  <a:pt x="350796" y="3077401"/>
                </a:cubicBezTo>
                <a:lnTo>
                  <a:pt x="350796" y="3077402"/>
                </a:ln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0733" y="3680164"/>
                </a:lnTo>
                <a:lnTo>
                  <a:pt x="404781" y="3734838"/>
                </a:lnTo>
                <a:lnTo>
                  <a:pt x="404399" y="3754652"/>
                </a:lnTo>
                <a:cubicBezTo>
                  <a:pt x="398399" y="3767130"/>
                  <a:pt x="396447" y="3778655"/>
                  <a:pt x="398042" y="3789776"/>
                </a:cubicBezTo>
                <a:lnTo>
                  <a:pt x="398042" y="3789776"/>
                </a:ln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lnTo>
                  <a:pt x="386040" y="3962160"/>
                </a:lnTo>
                <a:cubicBezTo>
                  <a:pt x="383778" y="3988593"/>
                  <a:pt x="389446" y="4015835"/>
                  <a:pt x="401733" y="4043840"/>
                </a:cubicBezTo>
                <a:lnTo>
                  <a:pt x="416855" y="4103826"/>
                </a:lnTo>
                <a:lnTo>
                  <a:pt x="414887" y="4134256"/>
                </a:lnTo>
                <a:cubicBezTo>
                  <a:pt x="413045" y="4144498"/>
                  <a:pt x="409973" y="4154857"/>
                  <a:pt x="405543" y="4165383"/>
                </a:cubicBezTo>
                <a:cubicBezTo>
                  <a:pt x="402114" y="4173480"/>
                  <a:pt x="401543" y="4182767"/>
                  <a:pt x="401638" y="4192387"/>
                </a:cubicBezTo>
                <a:lnTo>
                  <a:pt x="401638" y="4192388"/>
                </a:lnTo>
                <a:lnTo>
                  <a:pt x="401638" y="4192388"/>
                </a:lnTo>
                <a:lnTo>
                  <a:pt x="401733" y="4221391"/>
                </a:lnTo>
                <a:lnTo>
                  <a:pt x="396017" y="4253014"/>
                </a:lnTo>
                <a:cubicBezTo>
                  <a:pt x="383824" y="4277401"/>
                  <a:pt x="368204" y="4300070"/>
                  <a:pt x="356201" y="4324645"/>
                </a:cubicBezTo>
                <a:cubicBezTo>
                  <a:pt x="350487" y="4336457"/>
                  <a:pt x="347439" y="4350554"/>
                  <a:pt x="347247" y="4363890"/>
                </a:cubicBezTo>
                <a:lnTo>
                  <a:pt x="347247" y="4363891"/>
                </a:ln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395828" y="4846490"/>
                  <a:pt x="384397" y="4866958"/>
                  <a:pt x="382691" y="4889275"/>
                </a:cubicBezTo>
                <a:lnTo>
                  <a:pt x="382691" y="4889275"/>
                </a:lnTo>
                <a:lnTo>
                  <a:pt x="382691" y="4889276"/>
                </a:lnTo>
                <a:cubicBezTo>
                  <a:pt x="382122" y="4896714"/>
                  <a:pt x="382634" y="4904358"/>
                  <a:pt x="384396" y="4912169"/>
                </a:cubicBezTo>
                <a:lnTo>
                  <a:pt x="385799" y="4933805"/>
                </a:lnTo>
                <a:lnTo>
                  <a:pt x="381039" y="4952673"/>
                </a:lnTo>
                <a:cubicBezTo>
                  <a:pt x="376253" y="4964604"/>
                  <a:pt x="368680" y="4975511"/>
                  <a:pt x="360964" y="4987037"/>
                </a:cubicBezTo>
                <a:cubicBezTo>
                  <a:pt x="349725" y="5003801"/>
                  <a:pt x="335627" y="5022852"/>
                  <a:pt x="334485" y="5041521"/>
                </a:cubicBezTo>
                <a:cubicBezTo>
                  <a:pt x="332628" y="5073241"/>
                  <a:pt x="310088" y="5101639"/>
                  <a:pt x="308337" y="5133224"/>
                </a:cubicBezTo>
                <a:lnTo>
                  <a:pt x="308337" y="5133225"/>
                </a:lnTo>
                <a:lnTo>
                  <a:pt x="308337" y="5133225"/>
                </a:lnTo>
                <a:lnTo>
                  <a:pt x="315052" y="5166114"/>
                </a:lnTo>
                <a:lnTo>
                  <a:pt x="314362" y="5172090"/>
                </a:lnTo>
                <a:cubicBezTo>
                  <a:pt x="313481" y="5174400"/>
                  <a:pt x="312290" y="5176876"/>
                  <a:pt x="311814" y="5179067"/>
                </a:cubicBezTo>
                <a:lnTo>
                  <a:pt x="311814" y="5179068"/>
                </a:lnTo>
                <a:lnTo>
                  <a:pt x="311814" y="5179068"/>
                </a:lnTo>
                <a:cubicBezTo>
                  <a:pt x="304574" y="5214122"/>
                  <a:pt x="311624" y="5247079"/>
                  <a:pt x="335437" y="5272797"/>
                </a:cubicBezTo>
                <a:cubicBezTo>
                  <a:pt x="350964" y="5289657"/>
                  <a:pt x="359489" y="5307422"/>
                  <a:pt x="362870" y="5326163"/>
                </a:cubicBez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5103" y="5507668"/>
                </a:lnTo>
                <a:cubicBezTo>
                  <a:pt x="335056" y="5516503"/>
                  <a:pt x="337532" y="5524837"/>
                  <a:pt x="345723" y="5531694"/>
                </a:cubicBez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cubicBezTo>
                  <a:pt x="164171" y="5900323"/>
                  <a:pt x="156361" y="5918042"/>
                  <a:pt x="154075" y="5935949"/>
                </a:cubicBezTo>
                <a:lnTo>
                  <a:pt x="154075" y="5935950"/>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62457" y="6361540"/>
                </a:lnTo>
                <a:lnTo>
                  <a:pt x="162684" y="6365557"/>
                </a:lnTo>
                <a:lnTo>
                  <a:pt x="163946" y="6387910"/>
                </a:lnTo>
                <a:lnTo>
                  <a:pt x="166047" y="6392243"/>
                </a:lnTo>
                <a:lnTo>
                  <a:pt x="173364" y="6407333"/>
                </a:lnTo>
                <a:lnTo>
                  <a:pt x="173364" y="6407332"/>
                </a:lnTo>
                <a:lnTo>
                  <a:pt x="166047" y="6392243"/>
                </a:lnTo>
                <a:lnTo>
                  <a:pt x="163946" y="6387910"/>
                </a:lnTo>
                <a:lnTo>
                  <a:pt x="162684" y="6365557"/>
                </a:lnTo>
                <a:lnTo>
                  <a:pt x="162457" y="6361540"/>
                </a:lnTo>
                <a:lnTo>
                  <a:pt x="179794" y="6228757"/>
                </a:lnTo>
                <a:cubicBezTo>
                  <a:pt x="184556" y="6200945"/>
                  <a:pt x="196176" y="6175798"/>
                  <a:pt x="218465" y="6155603"/>
                </a:cubicBezTo>
                <a:cubicBezTo>
                  <a:pt x="229325" y="6145793"/>
                  <a:pt x="234135" y="6139745"/>
                  <a:pt x="234064" y="6133315"/>
                </a:cubicBezTo>
                <a:lnTo>
                  <a:pt x="234064" y="6133315"/>
                </a:ln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60957" y="5909351"/>
                </a:lnTo>
                <a:cubicBezTo>
                  <a:pt x="164171" y="5900611"/>
                  <a:pt x="168076" y="5892038"/>
                  <a:pt x="171981" y="5883752"/>
                </a:cubicBez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lnTo>
                  <a:pt x="355869" y="5547578"/>
                </a:lnTo>
                <a:cubicBezTo>
                  <a:pt x="355964" y="5542649"/>
                  <a:pt x="352773" y="5537600"/>
                  <a:pt x="345723" y="5531693"/>
                </a:cubicBezTo>
                <a:cubicBezTo>
                  <a:pt x="341628" y="5528265"/>
                  <a:pt x="338961" y="5524467"/>
                  <a:pt x="337324" y="5520422"/>
                </a:cubicBez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4317" y="5355014"/>
                </a:lnTo>
                <a:cubicBezTo>
                  <a:pt x="366264" y="5325412"/>
                  <a:pt x="358727" y="5298086"/>
                  <a:pt x="335437" y="5272796"/>
                </a:cubicBezTo>
                <a:cubicBezTo>
                  <a:pt x="323531" y="5259937"/>
                  <a:pt x="315815" y="5245269"/>
                  <a:pt x="311981" y="5229433"/>
                </a:cubicBezTo>
                <a:lnTo>
                  <a:pt x="311814" y="5179068"/>
                </a:lnTo>
                <a:lnTo>
                  <a:pt x="314362" y="5172091"/>
                </a:lnTo>
                <a:cubicBezTo>
                  <a:pt x="315243" y="5169781"/>
                  <a:pt x="315814" y="5167638"/>
                  <a:pt x="315052" y="5166114"/>
                </a:cubicBezTo>
                <a:lnTo>
                  <a:pt x="315052" y="5166114"/>
                </a:lnTo>
                <a:lnTo>
                  <a:pt x="315052" y="5166113"/>
                </a:lnTo>
                <a:lnTo>
                  <a:pt x="308337" y="5133225"/>
                </a:lnTo>
                <a:lnTo>
                  <a:pt x="315482" y="5102461"/>
                </a:lnTo>
                <a:cubicBezTo>
                  <a:pt x="322817" y="5082339"/>
                  <a:pt x="333247" y="5062669"/>
                  <a:pt x="334485" y="5041522"/>
                </a:cubicBezTo>
                <a:cubicBezTo>
                  <a:pt x="335627" y="5022853"/>
                  <a:pt x="349725" y="5003802"/>
                  <a:pt x="360964" y="4987038"/>
                </a:cubicBezTo>
                <a:cubicBezTo>
                  <a:pt x="372538" y="4969748"/>
                  <a:pt x="383790" y="4953853"/>
                  <a:pt x="385799" y="4933805"/>
                </a:cubicBezTo>
                <a:lnTo>
                  <a:pt x="385799" y="4933805"/>
                </a:lnTo>
                <a:lnTo>
                  <a:pt x="385799" y="4933805"/>
                </a:lnTo>
                <a:cubicBezTo>
                  <a:pt x="386468" y="4927122"/>
                  <a:pt x="386111" y="4919979"/>
                  <a:pt x="384396" y="4912168"/>
                </a:cubicBezTo>
                <a:lnTo>
                  <a:pt x="382691" y="4889275"/>
                </a:lnTo>
                <a:lnTo>
                  <a:pt x="387469" y="4867614"/>
                </a:lnTo>
                <a:cubicBezTo>
                  <a:pt x="392589" y="4853636"/>
                  <a:pt x="401352" y="4840633"/>
                  <a:pt x="412401" y="4828917"/>
                </a:cubicBezTo>
                <a:cubicBezTo>
                  <a:pt x="420784" y="4819964"/>
                  <a:pt x="425356" y="4810581"/>
                  <a:pt x="427237" y="4800484"/>
                </a:cubicBezTo>
                <a:lnTo>
                  <a:pt x="427237" y="4800483"/>
                </a:ln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lnTo>
                  <a:pt x="401733" y="4221391"/>
                </a:lnTo>
                <a:lnTo>
                  <a:pt x="401733" y="4221391"/>
                </a:lnTo>
                <a:lnTo>
                  <a:pt x="401638" y="4192388"/>
                </a:lnTo>
                <a:lnTo>
                  <a:pt x="405543" y="4165384"/>
                </a:lnTo>
                <a:cubicBezTo>
                  <a:pt x="414402" y="4144333"/>
                  <a:pt x="417831" y="4123948"/>
                  <a:pt x="416855" y="4103826"/>
                </a:cubicBez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20"/>
                </a:ln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8"/>
                </a:ln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3"/>
                </a:lnTo>
                <a:lnTo>
                  <a:pt x="366072" y="2947862"/>
                </a:lnTo>
                <a:cubicBezTo>
                  <a:pt x="364965" y="2913982"/>
                  <a:pt x="351534" y="2881226"/>
                  <a:pt x="341533" y="2848793"/>
                </a:cubicBez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16497" y="2426822"/>
                  <a:pt x="410353" y="2444777"/>
                  <a:pt x="409472" y="2463017"/>
                </a:cubicBezTo>
                <a:lnTo>
                  <a:pt x="409472" y="2463018"/>
                </a:lnTo>
                <a:lnTo>
                  <a:pt x="409472" y="2463018"/>
                </a:lnTo>
                <a:cubicBezTo>
                  <a:pt x="408591" y="2481259"/>
                  <a:pt x="412972" y="2499786"/>
                  <a:pt x="418115" y="2518265"/>
                </a:cubicBezTo>
                <a:lnTo>
                  <a:pt x="421759" y="2545007"/>
                </a:lnTo>
                <a:lnTo>
                  <a:pt x="417545" y="2571034"/>
                </a:lnTo>
                <a:cubicBezTo>
                  <a:pt x="405543" y="2612945"/>
                  <a:pt x="372966" y="2640950"/>
                  <a:pt x="344391" y="2668001"/>
                </a:cubicBezTo>
                <a:cubicBezTo>
                  <a:pt x="320006" y="2691054"/>
                  <a:pt x="306290" y="2716963"/>
                  <a:pt x="296001" y="2745348"/>
                </a:cubicBezTo>
                <a:lnTo>
                  <a:pt x="296001" y="2745352"/>
                </a:ln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lnTo>
                  <a:pt x="296001" y="2745352"/>
                </a:ln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cubicBezTo>
                  <a:pt x="415544" y="2509025"/>
                  <a:pt x="413163" y="2499773"/>
                  <a:pt x="411535" y="2490551"/>
                </a:cubicBezTo>
                <a:lnTo>
                  <a:pt x="409472" y="2463018"/>
                </a:lnTo>
                <a:lnTo>
                  <a:pt x="415303" y="2435913"/>
                </a:lnTo>
                <a:cubicBezTo>
                  <a:pt x="418938" y="2426977"/>
                  <a:pt x="424451" y="2418154"/>
                  <a:pt x="432404" y="2409486"/>
                </a:cubicBez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2926" y="1453958"/>
                </a:moveTo>
                <a:lnTo>
                  <a:pt x="798723" y="1459073"/>
                </a:lnTo>
                <a:lnTo>
                  <a:pt x="807941" y="1481572"/>
                </a:lnTo>
                <a:lnTo>
                  <a:pt x="798724" y="1459074"/>
                </a:lnTo>
                <a:lnTo>
                  <a:pt x="798723" y="1459073"/>
                </a:lnTo>
                <a:lnTo>
                  <a:pt x="798723" y="1459073"/>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69105" y="298169"/>
                </a:moveTo>
                <a:lnTo>
                  <a:pt x="783887" y="313533"/>
                </a:ln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lnTo>
                  <a:pt x="783887" y="313533"/>
                </a:lnTo>
                <a:lnTo>
                  <a:pt x="783887" y="313533"/>
                </a:ln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58551" y="228948"/>
                </a:lnTo>
                <a:lnTo>
                  <a:pt x="758551" y="228949"/>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4543953" y="2"/>
                </a:lnTo>
                <a:lnTo>
                  <a:pt x="4543953" y="6858002"/>
                </a:lnTo>
                <a:lnTo>
                  <a:pt x="284400" y="6858002"/>
                </a:lnTo>
                <a:lnTo>
                  <a:pt x="284400" y="6858001"/>
                </a:lnTo>
                <a:lnTo>
                  <a:pt x="284400" y="6858001"/>
                </a:lnTo>
                <a:lnTo>
                  <a:pt x="278237" y="6812064"/>
                </a:lnTo>
                <a:lnTo>
                  <a:pt x="283011" y="6776800"/>
                </a:lnTo>
                <a:cubicBezTo>
                  <a:pt x="286107" y="6765164"/>
                  <a:pt x="290857" y="6753698"/>
                  <a:pt x="297715" y="6742553"/>
                </a:cubicBezTo>
                <a:cubicBezTo>
                  <a:pt x="306003" y="6729219"/>
                  <a:pt x="311147" y="6716169"/>
                  <a:pt x="311551" y="6702977"/>
                </a:cubicBezTo>
                <a:lnTo>
                  <a:pt x="311551" y="6702976"/>
                </a:lnTo>
                <a:lnTo>
                  <a:pt x="311551" y="6702976"/>
                </a:lnTo>
                <a:cubicBezTo>
                  <a:pt x="311956" y="6689783"/>
                  <a:pt x="307622" y="6676448"/>
                  <a:pt x="296953" y="6662541"/>
                </a:cubicBezTo>
                <a:cubicBezTo>
                  <a:pt x="293286" y="6657825"/>
                  <a:pt x="290989" y="6651967"/>
                  <a:pt x="289870" y="6645552"/>
                </a:cubicBezTo>
                <a:lnTo>
                  <a:pt x="289858" y="6625225"/>
                </a:lnTo>
                <a:lnTo>
                  <a:pt x="306480" y="6588626"/>
                </a:lnTo>
                <a:cubicBezTo>
                  <a:pt x="312576" y="6582147"/>
                  <a:pt x="318672" y="6575479"/>
                  <a:pt x="328959" y="6564621"/>
                </a:cubicBezTo>
                <a:lnTo>
                  <a:pt x="328959" y="6564620"/>
                </a:lnTo>
                <a:lnTo>
                  <a:pt x="306480" y="6588625"/>
                </a:lnTo>
                <a:cubicBezTo>
                  <a:pt x="298003" y="6597578"/>
                  <a:pt x="291954" y="6611342"/>
                  <a:pt x="289858" y="6625224"/>
                </a:cubicBezTo>
                <a:lnTo>
                  <a:pt x="289858" y="6625225"/>
                </a:lnTo>
                <a:lnTo>
                  <a:pt x="289858" y="6625225"/>
                </a:lnTo>
                <a:cubicBezTo>
                  <a:pt x="287762" y="6639108"/>
                  <a:pt x="289619" y="6653111"/>
                  <a:pt x="296953" y="6662542"/>
                </a:cubicBezTo>
                <a:cubicBezTo>
                  <a:pt x="302288" y="6669496"/>
                  <a:pt x="306038" y="6676306"/>
                  <a:pt x="308405" y="6683027"/>
                </a:cubicBezTo>
                <a:lnTo>
                  <a:pt x="311551" y="6702976"/>
                </a:lnTo>
                <a:lnTo>
                  <a:pt x="297715" y="6742552"/>
                </a:lnTo>
                <a:cubicBezTo>
                  <a:pt x="283999" y="6764841"/>
                  <a:pt x="278713" y="6788417"/>
                  <a:pt x="278237" y="6812063"/>
                </a:cubicBezTo>
                <a:lnTo>
                  <a:pt x="278237" y="6812064"/>
                </a:lnTo>
                <a:lnTo>
                  <a:pt x="278237" y="6812064"/>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effectLst>
            <a:outerShdw blurRad="381000" dist="152400" dir="10800000" algn="r" rotWithShape="0">
              <a:prstClr val="black">
                <a:alpha val="10000"/>
              </a:prstClr>
            </a:outerShdw>
          </a:effectLst>
        </p:spPr>
      </p:pic>
      <p:grpSp>
        <p:nvGrpSpPr>
          <p:cNvPr id="49" name="Group 48">
            <a:extLst>
              <a:ext uri="{FF2B5EF4-FFF2-40B4-BE49-F238E27FC236}">
                <a16:creationId xmlns:a16="http://schemas.microsoft.com/office/drawing/2014/main" id="{8B60959F-9B69-4520-A16E-EA6BECC747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15000" y="-1"/>
            <a:ext cx="656037" cy="6858001"/>
            <a:chOff x="7620000" y="-1"/>
            <a:chExt cx="874716" cy="6858001"/>
          </a:xfrm>
        </p:grpSpPr>
        <p:sp>
          <p:nvSpPr>
            <p:cNvPr id="50" name="Freeform: Shape 49">
              <a:extLst>
                <a:ext uri="{FF2B5EF4-FFF2-40B4-BE49-F238E27FC236}">
                  <a16:creationId xmlns:a16="http://schemas.microsoft.com/office/drawing/2014/main" id="{18D5A6E8-CD1B-4796-ABD1-A6F27F6C0E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 name="Freeform: Shape 50">
              <a:extLst>
                <a:ext uri="{FF2B5EF4-FFF2-40B4-BE49-F238E27FC236}">
                  <a16:creationId xmlns:a16="http://schemas.microsoft.com/office/drawing/2014/main" id="{D7E12F56-F4EE-4535-8677-C11996E241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365388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EE70AE2-832E-4D1F-A983-946F2217D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24300" y="1641752"/>
            <a:ext cx="4605336" cy="1323439"/>
          </a:xfrm>
        </p:spPr>
        <p:txBody>
          <a:bodyPr vert="horz" lIns="91440" tIns="45720" rIns="91440" bIns="45720" rtlCol="0" anchor="t">
            <a:normAutofit/>
          </a:bodyPr>
          <a:lstStyle/>
          <a:p>
            <a:pPr defTabSz="914400">
              <a:spcBef>
                <a:spcPts val="1000"/>
              </a:spcBef>
            </a:pPr>
            <a:r>
              <a:rPr lang="en-US" sz="3500" u="sng">
                <a:solidFill>
                  <a:schemeClr val="bg1"/>
                </a:solidFill>
              </a:rPr>
              <a:t>Main Model</a:t>
            </a:r>
          </a:p>
        </p:txBody>
      </p:sp>
      <p:pic>
        <p:nvPicPr>
          <p:cNvPr id="5" name="Picture 4" descr="Digital financial graph">
            <a:extLst>
              <a:ext uri="{FF2B5EF4-FFF2-40B4-BE49-F238E27FC236}">
                <a16:creationId xmlns:a16="http://schemas.microsoft.com/office/drawing/2014/main" id="{8B554BAA-EFF0-9DA4-BCBB-70EAC65FBBA8}"/>
              </a:ext>
            </a:extLst>
          </p:cNvPr>
          <p:cNvPicPr>
            <a:picLocks noChangeAspect="1"/>
          </p:cNvPicPr>
          <p:nvPr/>
        </p:nvPicPr>
        <p:blipFill>
          <a:blip r:embed="rId3"/>
          <a:srcRect l="18433" r="23777" b="2"/>
          <a:stretch/>
        </p:blipFill>
        <p:spPr>
          <a:xfrm>
            <a:off x="-5856" y="1"/>
            <a:ext cx="3425059" cy="3333749"/>
          </a:xfrm>
          <a:custGeom>
            <a:avLst/>
            <a:gdLst/>
            <a:ahLst/>
            <a:cxnLst/>
            <a:rect l="l" t="t" r="r" b="b"/>
            <a:pathLst>
              <a:path w="4566747" h="3333749">
                <a:moveTo>
                  <a:pt x="3726625" y="1508457"/>
                </a:moveTo>
                <a:lnTo>
                  <a:pt x="3698531" y="1596213"/>
                </a:lnTo>
                <a:cubicBezTo>
                  <a:pt x="3696054" y="1604978"/>
                  <a:pt x="3697579" y="1615836"/>
                  <a:pt x="3700436" y="1624980"/>
                </a:cubicBezTo>
                <a:cubicBezTo>
                  <a:pt x="3710152" y="1656223"/>
                  <a:pt x="3734537" y="1676036"/>
                  <a:pt x="3757017" y="1697753"/>
                </a:cubicBezTo>
                <a:cubicBezTo>
                  <a:pt x="3766924" y="1707279"/>
                  <a:pt x="3773972" y="1720423"/>
                  <a:pt x="3779686" y="1733188"/>
                </a:cubicBezTo>
                <a:cubicBezTo>
                  <a:pt x="3794357" y="1766335"/>
                  <a:pt x="3807501" y="1800246"/>
                  <a:pt x="3821407" y="1833775"/>
                </a:cubicBezTo>
                <a:cubicBezTo>
                  <a:pt x="3822741" y="1837013"/>
                  <a:pt x="3826170" y="1839679"/>
                  <a:pt x="3829028" y="1842158"/>
                </a:cubicBezTo>
                <a:cubicBezTo>
                  <a:pt x="3859129" y="1866922"/>
                  <a:pt x="3889418" y="1891497"/>
                  <a:pt x="3919519" y="1916454"/>
                </a:cubicBezTo>
                <a:cubicBezTo>
                  <a:pt x="3925233" y="1921216"/>
                  <a:pt x="3929425" y="1928076"/>
                  <a:pt x="3934949" y="1933219"/>
                </a:cubicBezTo>
                <a:cubicBezTo>
                  <a:pt x="3942569" y="1940459"/>
                  <a:pt x="3949810" y="1949603"/>
                  <a:pt x="3958954" y="1953413"/>
                </a:cubicBezTo>
                <a:cubicBezTo>
                  <a:pt x="3987719" y="1965224"/>
                  <a:pt x="4000103" y="1987894"/>
                  <a:pt x="4005437" y="2016469"/>
                </a:cubicBezTo>
                <a:cubicBezTo>
                  <a:pt x="4010390" y="2042570"/>
                  <a:pt x="4014582" y="2068669"/>
                  <a:pt x="4020296" y="2094578"/>
                </a:cubicBezTo>
                <a:cubicBezTo>
                  <a:pt x="4027154" y="2126201"/>
                  <a:pt x="4034584" y="2157636"/>
                  <a:pt x="4042967" y="2188879"/>
                </a:cubicBezTo>
                <a:cubicBezTo>
                  <a:pt x="4046587" y="2202404"/>
                  <a:pt x="4050777" y="2216692"/>
                  <a:pt x="4058207" y="2228314"/>
                </a:cubicBezTo>
                <a:cubicBezTo>
                  <a:pt x="4078782" y="2260890"/>
                  <a:pt x="4092688" y="2295753"/>
                  <a:pt x="4087164" y="2334044"/>
                </a:cubicBezTo>
                <a:cubicBezTo>
                  <a:pt x="4082782" y="2364715"/>
                  <a:pt x="4094022" y="2390434"/>
                  <a:pt x="4111549" y="2409485"/>
                </a:cubicBezTo>
                <a:cubicBezTo>
                  <a:pt x="4119503" y="2418154"/>
                  <a:pt x="4125016" y="2426976"/>
                  <a:pt x="4128650" y="2435912"/>
                </a:cubicBezTo>
                <a:lnTo>
                  <a:pt x="4134481" y="2463017"/>
                </a:lnTo>
                <a:lnTo>
                  <a:pt x="4134480" y="2463032"/>
                </a:lnTo>
                <a:lnTo>
                  <a:pt x="4125839" y="2518261"/>
                </a:lnTo>
                <a:lnTo>
                  <a:pt x="4125838" y="2518263"/>
                </a:lnTo>
                <a:cubicBezTo>
                  <a:pt x="4123171" y="2527789"/>
                  <a:pt x="4122027" y="2536457"/>
                  <a:pt x="4122194" y="2545005"/>
                </a:cubicBezTo>
                <a:lnTo>
                  <a:pt x="4122194" y="2545006"/>
                </a:lnTo>
                <a:cubicBezTo>
                  <a:pt x="4122360" y="2553555"/>
                  <a:pt x="4123837" y="2561985"/>
                  <a:pt x="4126408" y="2571034"/>
                </a:cubicBezTo>
                <a:cubicBezTo>
                  <a:pt x="4138410" y="2612945"/>
                  <a:pt x="4170987" y="2640950"/>
                  <a:pt x="4199562" y="2668001"/>
                </a:cubicBezTo>
                <a:cubicBezTo>
                  <a:pt x="4223947" y="2691054"/>
                  <a:pt x="4237663" y="2716963"/>
                  <a:pt x="4247952" y="2745348"/>
                </a:cubicBezTo>
                <a:lnTo>
                  <a:pt x="4247953" y="2745351"/>
                </a:lnTo>
                <a:lnTo>
                  <a:pt x="4253873" y="2778005"/>
                </a:lnTo>
                <a:lnTo>
                  <a:pt x="4253453" y="2785439"/>
                </a:lnTo>
                <a:lnTo>
                  <a:pt x="4243374" y="2811779"/>
                </a:lnTo>
                <a:lnTo>
                  <a:pt x="4243370" y="2811786"/>
                </a:lnTo>
                <a:lnTo>
                  <a:pt x="4243372" y="2811786"/>
                </a:lnTo>
                <a:lnTo>
                  <a:pt x="4243374" y="2811779"/>
                </a:lnTo>
                <a:lnTo>
                  <a:pt x="4253024" y="2793022"/>
                </a:lnTo>
                <a:lnTo>
                  <a:pt x="4253453" y="2785439"/>
                </a:lnTo>
                <a:lnTo>
                  <a:pt x="4254653" y="2782304"/>
                </a:lnTo>
                <a:lnTo>
                  <a:pt x="4253873" y="2778005"/>
                </a:lnTo>
                <a:lnTo>
                  <a:pt x="4254283" y="2770756"/>
                </a:lnTo>
                <a:lnTo>
                  <a:pt x="4247953" y="2745351"/>
                </a:lnTo>
                <a:lnTo>
                  <a:pt x="4247952" y="2745347"/>
                </a:lnTo>
                <a:cubicBezTo>
                  <a:pt x="4237663" y="2716962"/>
                  <a:pt x="4223947" y="2691053"/>
                  <a:pt x="4199562" y="2668000"/>
                </a:cubicBezTo>
                <a:cubicBezTo>
                  <a:pt x="4170987" y="2640949"/>
                  <a:pt x="4138410" y="2612944"/>
                  <a:pt x="4126408" y="2571033"/>
                </a:cubicBezTo>
                <a:lnTo>
                  <a:pt x="4122194" y="2545006"/>
                </a:lnTo>
                <a:lnTo>
                  <a:pt x="4125838" y="2518264"/>
                </a:lnTo>
                <a:lnTo>
                  <a:pt x="4125839" y="2518261"/>
                </a:lnTo>
                <a:lnTo>
                  <a:pt x="4132419" y="2490550"/>
                </a:lnTo>
                <a:lnTo>
                  <a:pt x="4134480" y="2463032"/>
                </a:lnTo>
                <a:lnTo>
                  <a:pt x="4134482" y="2463018"/>
                </a:lnTo>
                <a:lnTo>
                  <a:pt x="4134481" y="2463017"/>
                </a:lnTo>
                <a:lnTo>
                  <a:pt x="4134482" y="2463017"/>
                </a:lnTo>
                <a:cubicBezTo>
                  <a:pt x="4133600" y="2444776"/>
                  <a:pt x="4127457" y="2426821"/>
                  <a:pt x="4111549" y="2409484"/>
                </a:cubicBezTo>
                <a:cubicBezTo>
                  <a:pt x="4094022" y="2390433"/>
                  <a:pt x="4082782" y="2364714"/>
                  <a:pt x="4087164" y="2334043"/>
                </a:cubicBezTo>
                <a:cubicBezTo>
                  <a:pt x="4092688" y="2295752"/>
                  <a:pt x="4078782" y="2260889"/>
                  <a:pt x="4058207" y="2228313"/>
                </a:cubicBezTo>
                <a:cubicBezTo>
                  <a:pt x="4050777" y="2216691"/>
                  <a:pt x="4046587" y="2202403"/>
                  <a:pt x="4042967" y="2188878"/>
                </a:cubicBezTo>
                <a:cubicBezTo>
                  <a:pt x="4034584" y="2157635"/>
                  <a:pt x="4027154" y="2126200"/>
                  <a:pt x="4020296" y="2094577"/>
                </a:cubicBezTo>
                <a:cubicBezTo>
                  <a:pt x="4014582" y="2068668"/>
                  <a:pt x="4010390" y="2042569"/>
                  <a:pt x="4005437" y="2016468"/>
                </a:cubicBezTo>
                <a:cubicBezTo>
                  <a:pt x="4000103" y="1987893"/>
                  <a:pt x="3987719" y="1965223"/>
                  <a:pt x="3958954" y="1953412"/>
                </a:cubicBezTo>
                <a:cubicBezTo>
                  <a:pt x="3949810" y="1949602"/>
                  <a:pt x="3942569" y="1940458"/>
                  <a:pt x="3934949" y="1933218"/>
                </a:cubicBezTo>
                <a:cubicBezTo>
                  <a:pt x="3929425" y="1928075"/>
                  <a:pt x="3925233" y="1921215"/>
                  <a:pt x="3919519" y="1916453"/>
                </a:cubicBezTo>
                <a:cubicBezTo>
                  <a:pt x="3889418" y="1891496"/>
                  <a:pt x="3859129" y="1866921"/>
                  <a:pt x="3829028" y="1842157"/>
                </a:cubicBezTo>
                <a:cubicBezTo>
                  <a:pt x="3826170" y="1839678"/>
                  <a:pt x="3822741" y="1837012"/>
                  <a:pt x="3821407" y="1833774"/>
                </a:cubicBezTo>
                <a:cubicBezTo>
                  <a:pt x="3807501" y="1800245"/>
                  <a:pt x="3794358" y="1766334"/>
                  <a:pt x="3779686" y="1733187"/>
                </a:cubicBezTo>
                <a:cubicBezTo>
                  <a:pt x="3773972" y="1720422"/>
                  <a:pt x="3766924" y="1707278"/>
                  <a:pt x="3757018" y="1697752"/>
                </a:cubicBezTo>
                <a:cubicBezTo>
                  <a:pt x="3734538" y="1676035"/>
                  <a:pt x="3710152" y="1656222"/>
                  <a:pt x="3700436" y="1624979"/>
                </a:cubicBezTo>
                <a:cubicBezTo>
                  <a:pt x="3697580" y="1615835"/>
                  <a:pt x="3696055" y="1604977"/>
                  <a:pt x="3698532" y="1596212"/>
                </a:cubicBezTo>
                <a:close/>
                <a:moveTo>
                  <a:pt x="3745230" y="1459072"/>
                </a:moveTo>
                <a:lnTo>
                  <a:pt x="3745229" y="1459073"/>
                </a:lnTo>
                <a:lnTo>
                  <a:pt x="3736012" y="1481571"/>
                </a:lnTo>
                <a:close/>
                <a:moveTo>
                  <a:pt x="3764423" y="1268757"/>
                </a:moveTo>
                <a:cubicBezTo>
                  <a:pt x="3764875" y="1275401"/>
                  <a:pt x="3766447" y="1281688"/>
                  <a:pt x="3769590" y="1286069"/>
                </a:cubicBezTo>
                <a:cubicBezTo>
                  <a:pt x="3784163" y="1306929"/>
                  <a:pt x="3790403" y="1328552"/>
                  <a:pt x="3791927" y="1350627"/>
                </a:cubicBezTo>
                <a:lnTo>
                  <a:pt x="3786333" y="1413839"/>
                </a:lnTo>
                <a:lnTo>
                  <a:pt x="3791928" y="1350626"/>
                </a:lnTo>
                <a:cubicBezTo>
                  <a:pt x="3790403" y="1328551"/>
                  <a:pt x="3784164" y="1306929"/>
                  <a:pt x="3769590" y="1286068"/>
                </a:cubicBezTo>
                <a:close/>
                <a:moveTo>
                  <a:pt x="3706152" y="773034"/>
                </a:moveTo>
                <a:lnTo>
                  <a:pt x="3706152" y="773035"/>
                </a:lnTo>
                <a:cubicBezTo>
                  <a:pt x="3708438" y="800276"/>
                  <a:pt x="3711676" y="827329"/>
                  <a:pt x="3714152" y="854379"/>
                </a:cubicBezTo>
                <a:cubicBezTo>
                  <a:pt x="3716438" y="878956"/>
                  <a:pt x="3717200" y="903722"/>
                  <a:pt x="3745205" y="915343"/>
                </a:cubicBezTo>
                <a:cubicBezTo>
                  <a:pt x="3749587" y="917059"/>
                  <a:pt x="3752825" y="922773"/>
                  <a:pt x="3755683" y="927155"/>
                </a:cubicBezTo>
                <a:cubicBezTo>
                  <a:pt x="3799691" y="994785"/>
                  <a:pt x="3798547" y="1030980"/>
                  <a:pt x="3752063" y="1097087"/>
                </a:cubicBezTo>
                <a:cubicBezTo>
                  <a:pt x="3747301" y="1103945"/>
                  <a:pt x="3743871" y="1118613"/>
                  <a:pt x="3747681" y="1123185"/>
                </a:cubicBezTo>
                <a:cubicBezTo>
                  <a:pt x="3763493" y="1142617"/>
                  <a:pt x="3770542" y="1162953"/>
                  <a:pt x="3772400" y="1184028"/>
                </a:cubicBezTo>
                <a:cubicBezTo>
                  <a:pt x="3770542" y="1162953"/>
                  <a:pt x="3763494" y="1142616"/>
                  <a:pt x="3747682" y="1123184"/>
                </a:cubicBezTo>
                <a:cubicBezTo>
                  <a:pt x="3743872" y="1118612"/>
                  <a:pt x="3747302" y="1103944"/>
                  <a:pt x="3752064" y="1097086"/>
                </a:cubicBezTo>
                <a:cubicBezTo>
                  <a:pt x="3798548" y="1030979"/>
                  <a:pt x="3799692" y="994784"/>
                  <a:pt x="3755684" y="927154"/>
                </a:cubicBezTo>
                <a:cubicBezTo>
                  <a:pt x="3752826" y="922772"/>
                  <a:pt x="3749588" y="917058"/>
                  <a:pt x="3745206" y="915342"/>
                </a:cubicBezTo>
                <a:cubicBezTo>
                  <a:pt x="3717200" y="903721"/>
                  <a:pt x="3716438" y="878955"/>
                  <a:pt x="3714152" y="854378"/>
                </a:cubicBezTo>
                <a:close/>
                <a:moveTo>
                  <a:pt x="3761553" y="517850"/>
                </a:moveTo>
                <a:lnTo>
                  <a:pt x="3752635" y="556047"/>
                </a:lnTo>
                <a:cubicBezTo>
                  <a:pt x="3750539" y="564048"/>
                  <a:pt x="3745015" y="572622"/>
                  <a:pt x="3746157" y="580050"/>
                </a:cubicBezTo>
                <a:cubicBezTo>
                  <a:pt x="3749491" y="601578"/>
                  <a:pt x="3747062" y="622200"/>
                  <a:pt x="3742776" y="642537"/>
                </a:cubicBezTo>
                <a:lnTo>
                  <a:pt x="3730253" y="694927"/>
                </a:lnTo>
                <a:lnTo>
                  <a:pt x="3742777" y="642536"/>
                </a:lnTo>
                <a:cubicBezTo>
                  <a:pt x="3747063" y="622200"/>
                  <a:pt x="3749492" y="601577"/>
                  <a:pt x="3746158" y="580049"/>
                </a:cubicBezTo>
                <a:cubicBezTo>
                  <a:pt x="3745016" y="572621"/>
                  <a:pt x="3750540" y="564047"/>
                  <a:pt x="3752636" y="556046"/>
                </a:cubicBezTo>
                <a:close/>
                <a:moveTo>
                  <a:pt x="3760066" y="313532"/>
                </a:moveTo>
                <a:lnTo>
                  <a:pt x="3760065" y="313533"/>
                </a:lnTo>
                <a:cubicBezTo>
                  <a:pt x="3755873" y="316389"/>
                  <a:pt x="3758159" y="330298"/>
                  <a:pt x="3759493" y="338870"/>
                </a:cubicBezTo>
                <a:lnTo>
                  <a:pt x="3759499" y="338898"/>
                </a:lnTo>
                <a:lnTo>
                  <a:pt x="3769400" y="395639"/>
                </a:lnTo>
                <a:lnTo>
                  <a:pt x="3765590" y="367327"/>
                </a:lnTo>
                <a:lnTo>
                  <a:pt x="3759499" y="338898"/>
                </a:lnTo>
                <a:lnTo>
                  <a:pt x="3759494" y="338869"/>
                </a:lnTo>
                <a:cubicBezTo>
                  <a:pt x="3758827" y="334583"/>
                  <a:pt x="3757922" y="328963"/>
                  <a:pt x="3757708" y="324057"/>
                </a:cubicBezTo>
                <a:close/>
                <a:moveTo>
                  <a:pt x="3782393" y="281567"/>
                </a:moveTo>
                <a:lnTo>
                  <a:pt x="3777498" y="295414"/>
                </a:lnTo>
                <a:lnTo>
                  <a:pt x="3777499" y="295414"/>
                </a:lnTo>
                <a:close/>
                <a:moveTo>
                  <a:pt x="3769073" y="24485"/>
                </a:moveTo>
                <a:lnTo>
                  <a:pt x="3766810" y="74128"/>
                </a:lnTo>
                <a:cubicBezTo>
                  <a:pt x="3767733" y="91491"/>
                  <a:pt x="3770043" y="108702"/>
                  <a:pt x="3772734" y="125860"/>
                </a:cubicBezTo>
                <a:lnTo>
                  <a:pt x="3777129" y="153387"/>
                </a:lnTo>
                <a:lnTo>
                  <a:pt x="3785402" y="228943"/>
                </a:lnTo>
                <a:lnTo>
                  <a:pt x="3780943" y="177270"/>
                </a:lnTo>
                <a:lnTo>
                  <a:pt x="3777129" y="153387"/>
                </a:lnTo>
                <a:lnTo>
                  <a:pt x="3776930" y="151568"/>
                </a:lnTo>
                <a:cubicBezTo>
                  <a:pt x="3772700" y="125875"/>
                  <a:pt x="3768195" y="100173"/>
                  <a:pt x="3766811" y="74128"/>
                </a:cubicBezTo>
                <a:close/>
                <a:moveTo>
                  <a:pt x="3766492" y="0"/>
                </a:moveTo>
                <a:lnTo>
                  <a:pt x="3769210" y="21485"/>
                </a:lnTo>
                <a:lnTo>
                  <a:pt x="3766492" y="0"/>
                </a:lnTo>
                <a:lnTo>
                  <a:pt x="4230600" y="0"/>
                </a:lnTo>
                <a:lnTo>
                  <a:pt x="4229473" y="2816"/>
                </a:lnTo>
                <a:cubicBezTo>
                  <a:pt x="4221091" y="21485"/>
                  <a:pt x="4218423" y="43011"/>
                  <a:pt x="4215374" y="63586"/>
                </a:cubicBezTo>
                <a:cubicBezTo>
                  <a:pt x="4209850" y="101307"/>
                  <a:pt x="4206420" y="139218"/>
                  <a:pt x="4201468" y="176938"/>
                </a:cubicBezTo>
                <a:cubicBezTo>
                  <a:pt x="4200324" y="184940"/>
                  <a:pt x="4198230" y="194084"/>
                  <a:pt x="4193466" y="200181"/>
                </a:cubicBezTo>
                <a:cubicBezTo>
                  <a:pt x="4161461" y="241900"/>
                  <a:pt x="4152508" y="292578"/>
                  <a:pt x="4155554" y="340773"/>
                </a:cubicBezTo>
                <a:cubicBezTo>
                  <a:pt x="4157843" y="378685"/>
                  <a:pt x="4159557" y="415834"/>
                  <a:pt x="4156319" y="453363"/>
                </a:cubicBezTo>
                <a:cubicBezTo>
                  <a:pt x="4156127" y="456221"/>
                  <a:pt x="4156509" y="460031"/>
                  <a:pt x="4158033" y="462125"/>
                </a:cubicBezTo>
                <a:cubicBezTo>
                  <a:pt x="4168129" y="475080"/>
                  <a:pt x="4168891" y="488606"/>
                  <a:pt x="4170605" y="505181"/>
                </a:cubicBezTo>
                <a:cubicBezTo>
                  <a:pt x="4173083" y="528614"/>
                  <a:pt x="4171367" y="550140"/>
                  <a:pt x="4167177" y="571859"/>
                </a:cubicBezTo>
                <a:cubicBezTo>
                  <a:pt x="4164129" y="587671"/>
                  <a:pt x="4157843" y="603672"/>
                  <a:pt x="4149840" y="617771"/>
                </a:cubicBezTo>
                <a:cubicBezTo>
                  <a:pt x="4138600" y="637391"/>
                  <a:pt x="4134220" y="656254"/>
                  <a:pt x="4149078" y="674922"/>
                </a:cubicBezTo>
                <a:cubicBezTo>
                  <a:pt x="4164891" y="695115"/>
                  <a:pt x="4159367" y="717976"/>
                  <a:pt x="4159937" y="740267"/>
                </a:cubicBezTo>
                <a:cubicBezTo>
                  <a:pt x="4160129" y="749981"/>
                  <a:pt x="4159747" y="760269"/>
                  <a:pt x="4162223" y="769604"/>
                </a:cubicBezTo>
                <a:cubicBezTo>
                  <a:pt x="4169273" y="796654"/>
                  <a:pt x="4179941" y="822755"/>
                  <a:pt x="4184703" y="850188"/>
                </a:cubicBezTo>
                <a:cubicBezTo>
                  <a:pt x="4187370" y="865429"/>
                  <a:pt x="4182607" y="882383"/>
                  <a:pt x="4179179" y="898197"/>
                </a:cubicBezTo>
                <a:cubicBezTo>
                  <a:pt x="4175559" y="914199"/>
                  <a:pt x="4170035" y="930010"/>
                  <a:pt x="4164319" y="945443"/>
                </a:cubicBezTo>
                <a:cubicBezTo>
                  <a:pt x="4160509" y="955919"/>
                  <a:pt x="4156889" y="967349"/>
                  <a:pt x="4150030" y="975732"/>
                </a:cubicBezTo>
                <a:cubicBezTo>
                  <a:pt x="4134410" y="994784"/>
                  <a:pt x="4131742" y="1014405"/>
                  <a:pt x="4139934" y="1036886"/>
                </a:cubicBezTo>
                <a:cubicBezTo>
                  <a:pt x="4141268" y="1040314"/>
                  <a:pt x="4141268" y="1044314"/>
                  <a:pt x="4141458" y="1048124"/>
                </a:cubicBezTo>
                <a:cubicBezTo>
                  <a:pt x="4145458" y="1109090"/>
                  <a:pt x="4147936" y="1170050"/>
                  <a:pt x="4154032" y="1230632"/>
                </a:cubicBezTo>
                <a:cubicBezTo>
                  <a:pt x="4156509" y="1255205"/>
                  <a:pt x="4167367" y="1278828"/>
                  <a:pt x="4174225" y="1303023"/>
                </a:cubicBezTo>
                <a:cubicBezTo>
                  <a:pt x="4175559" y="1307977"/>
                  <a:pt x="4177655" y="1313503"/>
                  <a:pt x="4176701" y="1318455"/>
                </a:cubicBezTo>
                <a:cubicBezTo>
                  <a:pt x="4167177" y="1372367"/>
                  <a:pt x="4181083" y="1422853"/>
                  <a:pt x="4199372" y="1472574"/>
                </a:cubicBezTo>
                <a:cubicBezTo>
                  <a:pt x="4201279" y="1477716"/>
                  <a:pt x="4200706" y="1484003"/>
                  <a:pt x="4200324" y="1489719"/>
                </a:cubicBezTo>
                <a:cubicBezTo>
                  <a:pt x="4198992" y="1505723"/>
                  <a:pt x="4192324" y="1523058"/>
                  <a:pt x="4196324" y="1537536"/>
                </a:cubicBezTo>
                <a:cubicBezTo>
                  <a:pt x="4207374" y="1576018"/>
                  <a:pt x="4220709" y="1614119"/>
                  <a:pt x="4237473" y="1650316"/>
                </a:cubicBezTo>
                <a:cubicBezTo>
                  <a:pt x="4254428" y="1687085"/>
                  <a:pt x="4268716" y="1721184"/>
                  <a:pt x="4251572" y="1763286"/>
                </a:cubicBezTo>
                <a:cubicBezTo>
                  <a:pt x="4244331" y="1781193"/>
                  <a:pt x="4249477" y="1804815"/>
                  <a:pt x="4251380" y="1825392"/>
                </a:cubicBezTo>
                <a:cubicBezTo>
                  <a:pt x="4252904" y="1840440"/>
                  <a:pt x="4261479" y="1854919"/>
                  <a:pt x="4261479" y="1869779"/>
                </a:cubicBezTo>
                <a:cubicBezTo>
                  <a:pt x="4261479" y="1909407"/>
                  <a:pt x="4271574" y="1944648"/>
                  <a:pt x="4292149" y="1978939"/>
                </a:cubicBezTo>
                <a:cubicBezTo>
                  <a:pt x="4300149" y="1992278"/>
                  <a:pt x="4294815" y="2013042"/>
                  <a:pt x="4296911" y="2030377"/>
                </a:cubicBezTo>
                <a:cubicBezTo>
                  <a:pt x="4299387" y="2048667"/>
                  <a:pt x="4301673" y="2067524"/>
                  <a:pt x="4307200" y="2085053"/>
                </a:cubicBezTo>
                <a:cubicBezTo>
                  <a:pt x="4321679" y="2130392"/>
                  <a:pt x="4338061" y="2175162"/>
                  <a:pt x="4353301" y="2220311"/>
                </a:cubicBezTo>
                <a:cubicBezTo>
                  <a:pt x="4365876" y="2257458"/>
                  <a:pt x="4355969" y="2294038"/>
                  <a:pt x="4350635" y="2330805"/>
                </a:cubicBezTo>
                <a:cubicBezTo>
                  <a:pt x="4347205" y="2353858"/>
                  <a:pt x="4339013" y="2375382"/>
                  <a:pt x="4351205" y="2401291"/>
                </a:cubicBezTo>
                <a:cubicBezTo>
                  <a:pt x="4362828" y="2426058"/>
                  <a:pt x="4360159" y="2457491"/>
                  <a:pt x="4366446" y="2485306"/>
                </a:cubicBezTo>
                <a:cubicBezTo>
                  <a:pt x="4371780" y="2508741"/>
                  <a:pt x="4380354" y="2531408"/>
                  <a:pt x="4388736" y="2554078"/>
                </a:cubicBezTo>
                <a:cubicBezTo>
                  <a:pt x="4400167" y="2584941"/>
                  <a:pt x="4412167" y="2615420"/>
                  <a:pt x="4406453" y="2649142"/>
                </a:cubicBezTo>
                <a:cubicBezTo>
                  <a:pt x="4399976" y="2687435"/>
                  <a:pt x="4424359" y="2713722"/>
                  <a:pt x="4440554" y="2743825"/>
                </a:cubicBezTo>
                <a:cubicBezTo>
                  <a:pt x="4451602" y="2764589"/>
                  <a:pt x="4459795" y="2787258"/>
                  <a:pt x="4466653" y="2809929"/>
                </a:cubicBezTo>
                <a:cubicBezTo>
                  <a:pt x="4475608" y="2840218"/>
                  <a:pt x="4480941" y="2871461"/>
                  <a:pt x="4489704" y="2901942"/>
                </a:cubicBezTo>
                <a:cubicBezTo>
                  <a:pt x="4502848" y="2948046"/>
                  <a:pt x="4513136" y="2994721"/>
                  <a:pt x="4505896" y="3042727"/>
                </a:cubicBezTo>
                <a:cubicBezTo>
                  <a:pt x="4502658" y="3064826"/>
                  <a:pt x="4502848" y="3085402"/>
                  <a:pt x="4507612" y="3107499"/>
                </a:cubicBezTo>
                <a:cubicBezTo>
                  <a:pt x="4515422" y="3143694"/>
                  <a:pt x="4516375" y="3180843"/>
                  <a:pt x="4545521" y="3209992"/>
                </a:cubicBezTo>
                <a:cubicBezTo>
                  <a:pt x="4555810" y="3220279"/>
                  <a:pt x="4558476" y="3238757"/>
                  <a:pt x="4563810" y="3253808"/>
                </a:cubicBezTo>
                <a:cubicBezTo>
                  <a:pt x="4570098" y="3271144"/>
                  <a:pt x="4566858" y="3283907"/>
                  <a:pt x="4548570" y="3293243"/>
                </a:cubicBezTo>
                <a:cubicBezTo>
                  <a:pt x="4540379" y="3297433"/>
                  <a:pt x="4532377" y="3309436"/>
                  <a:pt x="4531043" y="3318770"/>
                </a:cubicBezTo>
                <a:lnTo>
                  <a:pt x="4531438" y="3333749"/>
                </a:lnTo>
                <a:lnTo>
                  <a:pt x="4144407" y="3333749"/>
                </a:lnTo>
                <a:lnTo>
                  <a:pt x="4145031" y="3329060"/>
                </a:lnTo>
                <a:cubicBezTo>
                  <a:pt x="4154413" y="3276480"/>
                  <a:pt x="4167749" y="3224567"/>
                  <a:pt x="4180703" y="3172654"/>
                </a:cubicBezTo>
                <a:cubicBezTo>
                  <a:pt x="4188705" y="3140649"/>
                  <a:pt x="4192943" y="3109025"/>
                  <a:pt x="4193158" y="3077401"/>
                </a:cubicBezTo>
                <a:lnTo>
                  <a:pt x="4193158" y="3077400"/>
                </a:lnTo>
                <a:cubicBezTo>
                  <a:pt x="4193372" y="3045776"/>
                  <a:pt x="4189562" y="3014152"/>
                  <a:pt x="4181465" y="2982147"/>
                </a:cubicBezTo>
                <a:lnTo>
                  <a:pt x="4177881" y="2947862"/>
                </a:lnTo>
                <a:lnTo>
                  <a:pt x="4177882" y="2947858"/>
                </a:lnTo>
                <a:lnTo>
                  <a:pt x="4185787" y="2903549"/>
                </a:lnTo>
                <a:lnTo>
                  <a:pt x="4202421" y="2848793"/>
                </a:lnTo>
                <a:cubicBezTo>
                  <a:pt x="4203753" y="2844316"/>
                  <a:pt x="4207039" y="2839982"/>
                  <a:pt x="4211111" y="2836172"/>
                </a:cubicBezTo>
                <a:lnTo>
                  <a:pt x="4211111" y="2836171"/>
                </a:lnTo>
                <a:lnTo>
                  <a:pt x="4202421" y="2848792"/>
                </a:lnTo>
                <a:cubicBezTo>
                  <a:pt x="4197420" y="2865009"/>
                  <a:pt x="4191562" y="2881306"/>
                  <a:pt x="4186816" y="2897784"/>
                </a:cubicBezTo>
                <a:lnTo>
                  <a:pt x="4185787" y="2903549"/>
                </a:lnTo>
                <a:lnTo>
                  <a:pt x="4182513" y="2914327"/>
                </a:lnTo>
                <a:lnTo>
                  <a:pt x="4177882" y="2947858"/>
                </a:lnTo>
                <a:lnTo>
                  <a:pt x="4177881" y="2947861"/>
                </a:lnTo>
                <a:lnTo>
                  <a:pt x="4177881" y="2947862"/>
                </a:lnTo>
                <a:cubicBezTo>
                  <a:pt x="4177512" y="2959156"/>
                  <a:pt x="4178512" y="2970575"/>
                  <a:pt x="4181465" y="2982148"/>
                </a:cubicBezTo>
                <a:lnTo>
                  <a:pt x="4193158" y="3077401"/>
                </a:lnTo>
                <a:lnTo>
                  <a:pt x="4180703" y="3172653"/>
                </a:lnTo>
                <a:cubicBezTo>
                  <a:pt x="4167749" y="3224566"/>
                  <a:pt x="4154413" y="3276479"/>
                  <a:pt x="4145031" y="3329059"/>
                </a:cubicBezTo>
                <a:lnTo>
                  <a:pt x="4144407" y="3333749"/>
                </a:lnTo>
                <a:lnTo>
                  <a:pt x="0" y="3333749"/>
                </a:lnTo>
                <a:lnTo>
                  <a:pt x="0" y="1"/>
                </a:lnTo>
                <a:close/>
              </a:path>
            </a:pathLst>
          </a:custGeom>
        </p:spPr>
      </p:pic>
      <p:grpSp>
        <p:nvGrpSpPr>
          <p:cNvPr id="40" name="Group 39">
            <a:extLst>
              <a:ext uri="{FF2B5EF4-FFF2-40B4-BE49-F238E27FC236}">
                <a16:creationId xmlns:a16="http://schemas.microsoft.com/office/drawing/2014/main" id="{7594B485-3656-43C7-AB7B-F237101E32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72964" y="-1"/>
            <a:ext cx="656037" cy="6858001"/>
            <a:chOff x="3697286" y="0"/>
            <a:chExt cx="874716" cy="6858001"/>
          </a:xfrm>
        </p:grpSpPr>
        <p:sp>
          <p:nvSpPr>
            <p:cNvPr id="41" name="Freeform: Shape 40">
              <a:extLst>
                <a:ext uri="{FF2B5EF4-FFF2-40B4-BE49-F238E27FC236}">
                  <a16:creationId xmlns:a16="http://schemas.microsoft.com/office/drawing/2014/main" id="{340822D1-9EEA-4ECF-9360-D9AF87950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3"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a:outerShdw blurRad="381000" dist="1524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1">
              <a:extLst>
                <a:ext uri="{FF2B5EF4-FFF2-40B4-BE49-F238E27FC236}">
                  <a16:creationId xmlns:a16="http://schemas.microsoft.com/office/drawing/2014/main" id="{DC292A62-7F34-4E30-BE04-48164A1DA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3"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p:cNvSpPr>
            <a:spLocks noGrp="1"/>
          </p:cNvSpPr>
          <p:nvPr>
            <p:ph idx="1"/>
          </p:nvPr>
        </p:nvSpPr>
        <p:spPr>
          <a:xfrm>
            <a:off x="3562502" y="2340864"/>
            <a:ext cx="5427879" cy="4411066"/>
          </a:xfrm>
        </p:spPr>
        <p:txBody>
          <a:bodyPr vert="horz" lIns="91440" tIns="45720" rIns="91440" bIns="45720" rtlCol="0">
            <a:normAutofit fontScale="92500" lnSpcReduction="10000"/>
          </a:bodyPr>
          <a:lstStyle/>
          <a:p>
            <a:pPr>
              <a:lnSpc>
                <a:spcPct val="90000"/>
              </a:lnSpc>
              <a:buFont typeface="Arial" panose="020B0604020202020204" pitchFamily="34" charset="0"/>
              <a:buChar char="•"/>
            </a:pPr>
            <a:r>
              <a:rPr lang="en-GB" sz="1050" b="1" i="0" dirty="0">
                <a:solidFill>
                  <a:schemeClr val="bg1">
                    <a:alpha val="80000"/>
                  </a:schemeClr>
                </a:solidFill>
                <a:effectLst/>
                <a:latin typeface="Roboto" panose="02000000000000000000" pitchFamily="2" charset="0"/>
              </a:rPr>
              <a:t>Input layer:</a:t>
            </a:r>
            <a:r>
              <a:rPr lang="en-GB" sz="1050" b="0" i="0" dirty="0">
                <a:solidFill>
                  <a:schemeClr val="bg1">
                    <a:alpha val="80000"/>
                  </a:schemeClr>
                </a:solidFill>
                <a:effectLst/>
                <a:latin typeface="Roboto" panose="02000000000000000000" pitchFamily="2" charset="0"/>
              </a:rPr>
              <a:t> includes data augmentation as explained above.</a:t>
            </a:r>
          </a:p>
          <a:p>
            <a:pPr>
              <a:lnSpc>
                <a:spcPct val="90000"/>
              </a:lnSpc>
              <a:buFont typeface="Arial" panose="020B0604020202020204" pitchFamily="34" charset="0"/>
              <a:buChar char="•"/>
            </a:pPr>
            <a:r>
              <a:rPr lang="en-GB" sz="1050" b="0" i="0" dirty="0">
                <a:solidFill>
                  <a:schemeClr val="bg1">
                    <a:alpha val="80000"/>
                  </a:schemeClr>
                </a:solidFill>
                <a:effectLst/>
                <a:latin typeface="Roboto" panose="02000000000000000000" pitchFamily="2" charset="0"/>
              </a:rPr>
              <a:t>Backbone: </a:t>
            </a:r>
            <a:r>
              <a:rPr lang="en-GB" sz="1050" b="1" i="0" dirty="0" err="1">
                <a:solidFill>
                  <a:schemeClr val="bg1">
                    <a:alpha val="80000"/>
                  </a:schemeClr>
                </a:solidFill>
                <a:effectLst/>
                <a:latin typeface="Roboto" panose="02000000000000000000" pitchFamily="2" charset="0"/>
              </a:rPr>
              <a:t>MobileNet</a:t>
            </a:r>
            <a:r>
              <a:rPr lang="en-GB" sz="1050" b="1" i="0" dirty="0">
                <a:solidFill>
                  <a:schemeClr val="bg1">
                    <a:alpha val="80000"/>
                  </a:schemeClr>
                </a:solidFill>
                <a:effectLst/>
                <a:latin typeface="Roboto" panose="02000000000000000000" pitchFamily="2" charset="0"/>
              </a:rPr>
              <a:t> V2</a:t>
            </a:r>
            <a:r>
              <a:rPr lang="en-GB" sz="1050" b="0" i="0" dirty="0">
                <a:solidFill>
                  <a:schemeClr val="bg1">
                    <a:alpha val="80000"/>
                  </a:schemeClr>
                </a:solidFill>
                <a:effectLst/>
                <a:latin typeface="Roboto" panose="02000000000000000000" pitchFamily="2" charset="0"/>
              </a:rPr>
              <a:t>.</a:t>
            </a:r>
          </a:p>
          <a:p>
            <a:pPr>
              <a:lnSpc>
                <a:spcPct val="90000"/>
              </a:lnSpc>
              <a:buFont typeface="Arial" panose="020B0604020202020204" pitchFamily="34" charset="0"/>
              <a:buChar char="•"/>
            </a:pPr>
            <a:r>
              <a:rPr lang="en-GB" sz="1050" b="1" i="0" dirty="0">
                <a:solidFill>
                  <a:schemeClr val="bg1">
                    <a:alpha val="80000"/>
                  </a:schemeClr>
                </a:solidFill>
                <a:effectLst/>
                <a:latin typeface="Roboto" panose="02000000000000000000" pitchFamily="2" charset="0"/>
              </a:rPr>
              <a:t>GlobalAveragePooling2D</a:t>
            </a:r>
            <a:r>
              <a:rPr lang="en-GB" sz="1050" b="0" i="0" dirty="0">
                <a:solidFill>
                  <a:schemeClr val="bg1">
                    <a:alpha val="80000"/>
                  </a:schemeClr>
                </a:solidFill>
                <a:effectLst/>
                <a:latin typeface="Roboto" panose="02000000000000000000" pitchFamily="2" charset="0"/>
              </a:rPr>
              <a:t> instead of Average Pooling in order to limit the number of parameters to make the training less computationally intensive. Also, </a:t>
            </a:r>
            <a:r>
              <a:rPr lang="en-GB" sz="1050" b="1" i="0" dirty="0">
                <a:solidFill>
                  <a:schemeClr val="bg1">
                    <a:alpha val="80000"/>
                  </a:schemeClr>
                </a:solidFill>
                <a:effectLst/>
                <a:latin typeface="Roboto" panose="02000000000000000000" pitchFamily="2" charset="0"/>
              </a:rPr>
              <a:t>as we are not interested in predicting portion size, there is no need in Average Pooling</a:t>
            </a:r>
            <a:r>
              <a:rPr lang="en-GB" sz="1050" b="0" i="0" dirty="0">
                <a:solidFill>
                  <a:schemeClr val="bg1">
                    <a:alpha val="80000"/>
                  </a:schemeClr>
                </a:solidFill>
                <a:effectLst/>
                <a:latin typeface="Roboto" panose="02000000000000000000" pitchFamily="2" charset="0"/>
              </a:rPr>
              <a:t>.</a:t>
            </a:r>
          </a:p>
          <a:p>
            <a:pPr>
              <a:lnSpc>
                <a:spcPct val="90000"/>
              </a:lnSpc>
              <a:buFont typeface="Arial" panose="020B0604020202020204" pitchFamily="34" charset="0"/>
              <a:buChar char="•"/>
            </a:pPr>
            <a:r>
              <a:rPr lang="en-GB" sz="1050" b="1" i="0" dirty="0">
                <a:solidFill>
                  <a:schemeClr val="bg1">
                    <a:alpha val="80000"/>
                  </a:schemeClr>
                </a:solidFill>
                <a:effectLst/>
                <a:latin typeface="Roboto" panose="02000000000000000000" pitchFamily="2" charset="0"/>
              </a:rPr>
              <a:t>Two fully connected layers</a:t>
            </a:r>
            <a:r>
              <a:rPr lang="en-GB" sz="1050" b="0" i="0" dirty="0">
                <a:solidFill>
                  <a:schemeClr val="bg1">
                    <a:alpha val="80000"/>
                  </a:schemeClr>
                </a:solidFill>
                <a:effectLst/>
                <a:latin typeface="Roboto" panose="02000000000000000000" pitchFamily="2" charset="0"/>
              </a:rPr>
              <a:t> like described in the paper.</a:t>
            </a:r>
          </a:p>
          <a:p>
            <a:pPr>
              <a:lnSpc>
                <a:spcPct val="90000"/>
              </a:lnSpc>
              <a:buFont typeface="Arial" panose="020B0604020202020204" pitchFamily="34" charset="0"/>
              <a:buChar char="•"/>
            </a:pPr>
            <a:r>
              <a:rPr lang="en-GB" sz="1050" b="1" i="0" dirty="0">
                <a:solidFill>
                  <a:schemeClr val="bg1">
                    <a:alpha val="80000"/>
                  </a:schemeClr>
                </a:solidFill>
                <a:effectLst/>
                <a:latin typeface="Roboto" panose="02000000000000000000" pitchFamily="2" charset="0"/>
              </a:rPr>
              <a:t>Specific fully connected layer</a:t>
            </a:r>
            <a:r>
              <a:rPr lang="en-GB" sz="1050" b="0" i="0" dirty="0">
                <a:solidFill>
                  <a:schemeClr val="bg1">
                    <a:alpha val="80000"/>
                  </a:schemeClr>
                </a:solidFill>
                <a:effectLst/>
                <a:latin typeface="Roboto" panose="02000000000000000000" pitchFamily="2" charset="0"/>
              </a:rPr>
              <a:t> for each task like described in the paper.</a:t>
            </a:r>
          </a:p>
          <a:p>
            <a:pPr>
              <a:lnSpc>
                <a:spcPct val="90000"/>
              </a:lnSpc>
              <a:buFont typeface="Arial" panose="020B0604020202020204" pitchFamily="34" charset="0"/>
              <a:buChar char="•"/>
            </a:pPr>
            <a:r>
              <a:rPr lang="en-GB" sz="1050" b="1" i="0" dirty="0">
                <a:solidFill>
                  <a:schemeClr val="bg1">
                    <a:alpha val="80000"/>
                  </a:schemeClr>
                </a:solidFill>
                <a:effectLst/>
                <a:latin typeface="Roboto" panose="02000000000000000000" pitchFamily="2" charset="0"/>
              </a:rPr>
              <a:t>Two task model</a:t>
            </a:r>
            <a:r>
              <a:rPr lang="en-GB" sz="1050" b="0" i="0" dirty="0">
                <a:solidFill>
                  <a:schemeClr val="bg1">
                    <a:alpha val="80000"/>
                  </a:schemeClr>
                </a:solidFill>
                <a:effectLst/>
                <a:latin typeface="Roboto" panose="02000000000000000000" pitchFamily="2" charset="0"/>
              </a:rPr>
              <a:t> - one for kcal, one for other macros - carbs, fat and protein. This is a </a:t>
            </a:r>
            <a:r>
              <a:rPr lang="en-GB" sz="1050" b="1" i="0" dirty="0">
                <a:solidFill>
                  <a:schemeClr val="bg1">
                    <a:alpha val="80000"/>
                  </a:schemeClr>
                </a:solidFill>
                <a:effectLst/>
                <a:latin typeface="Roboto" panose="02000000000000000000" pitchFamily="2" charset="0"/>
              </a:rPr>
              <a:t>regression</a:t>
            </a:r>
            <a:r>
              <a:rPr lang="en-GB" sz="1050" b="0" i="0" dirty="0">
                <a:solidFill>
                  <a:schemeClr val="bg1">
                    <a:alpha val="80000"/>
                  </a:schemeClr>
                </a:solidFill>
                <a:effectLst/>
                <a:latin typeface="Roboto" panose="02000000000000000000" pitchFamily="2" charset="0"/>
              </a:rPr>
              <a:t> problem.</a:t>
            </a:r>
          </a:p>
          <a:p>
            <a:pPr>
              <a:lnSpc>
                <a:spcPct val="90000"/>
              </a:lnSpc>
            </a:pPr>
            <a:r>
              <a:rPr lang="en-GB" sz="1050" b="0" i="0" dirty="0">
                <a:solidFill>
                  <a:schemeClr val="bg1">
                    <a:alpha val="80000"/>
                  </a:schemeClr>
                </a:solidFill>
                <a:effectLst/>
                <a:latin typeface="Roboto" panose="02000000000000000000" pitchFamily="2" charset="0"/>
              </a:rPr>
              <a:t>The loss function will include weighting as follows:</a:t>
            </a:r>
          </a:p>
          <a:p>
            <a:pPr marL="0" indent="0">
              <a:lnSpc>
                <a:spcPct val="90000"/>
              </a:lnSpc>
              <a:buNone/>
            </a:pPr>
            <a:r>
              <a:rPr lang="en-GB" sz="1050" b="0" i="0" dirty="0">
                <a:solidFill>
                  <a:schemeClr val="bg1">
                    <a:alpha val="80000"/>
                  </a:schemeClr>
                </a:solidFill>
                <a:effectLst/>
                <a:latin typeface="Roboto" panose="02000000000000000000" pitchFamily="2" charset="0"/>
              </a:rPr>
              <a:t>	Loss = 1.0 x </a:t>
            </a:r>
            <a:r>
              <a:rPr lang="en-GB" sz="1050" b="0" i="1" dirty="0">
                <a:solidFill>
                  <a:schemeClr val="bg1">
                    <a:alpha val="80000"/>
                  </a:schemeClr>
                </a:solidFill>
                <a:effectLst/>
                <a:latin typeface="Roboto" panose="02000000000000000000" pitchFamily="2" charset="0"/>
              </a:rPr>
              <a:t>loss kcal</a:t>
            </a:r>
            <a:r>
              <a:rPr lang="en-GB" sz="1050" b="0" i="0" dirty="0">
                <a:solidFill>
                  <a:schemeClr val="bg1">
                    <a:alpha val="80000"/>
                  </a:schemeClr>
                </a:solidFill>
                <a:effectLst/>
                <a:latin typeface="Roboto" panose="02000000000000000000" pitchFamily="2" charset="0"/>
              </a:rPr>
              <a:t> + 1.0 x </a:t>
            </a:r>
            <a:r>
              <a:rPr lang="en-GB" sz="1050" b="0" i="1" dirty="0">
                <a:solidFill>
                  <a:schemeClr val="bg1">
                    <a:alpha val="80000"/>
                  </a:schemeClr>
                </a:solidFill>
                <a:effectLst/>
                <a:latin typeface="Roboto" panose="02000000000000000000" pitchFamily="2" charset="0"/>
              </a:rPr>
              <a:t>loss macro</a:t>
            </a:r>
            <a:endParaRPr lang="en-GB" sz="1050" b="0" i="0" dirty="0">
              <a:solidFill>
                <a:schemeClr val="bg1">
                  <a:alpha val="80000"/>
                </a:schemeClr>
              </a:solidFill>
              <a:effectLst/>
              <a:latin typeface="Roboto" panose="02000000000000000000" pitchFamily="2" charset="0"/>
            </a:endParaRPr>
          </a:p>
          <a:p>
            <a:pPr marL="0" indent="0">
              <a:lnSpc>
                <a:spcPct val="90000"/>
              </a:lnSpc>
              <a:buNone/>
            </a:pPr>
            <a:r>
              <a:rPr lang="en-GB" sz="1050" b="0" i="1" dirty="0">
                <a:solidFill>
                  <a:schemeClr val="bg1">
                    <a:alpha val="80000"/>
                  </a:schemeClr>
                </a:solidFill>
                <a:effectLst/>
                <a:latin typeface="Roboto" panose="02000000000000000000" pitchFamily="2" charset="0"/>
              </a:rPr>
              <a:t>	where loss macro = average loss of carbs, protein, fat</a:t>
            </a:r>
            <a:endParaRPr lang="en-GB" sz="1050" b="0" i="0" dirty="0">
              <a:solidFill>
                <a:schemeClr val="bg1">
                  <a:alpha val="80000"/>
                </a:schemeClr>
              </a:solidFill>
              <a:effectLst/>
              <a:latin typeface="Roboto" panose="02000000000000000000" pitchFamily="2" charset="0"/>
            </a:endParaRPr>
          </a:p>
          <a:p>
            <a:pPr>
              <a:lnSpc>
                <a:spcPct val="90000"/>
              </a:lnSpc>
            </a:pPr>
            <a:r>
              <a:rPr lang="en-GB" sz="1050" b="0" i="0" dirty="0">
                <a:solidFill>
                  <a:schemeClr val="bg1">
                    <a:alpha val="80000"/>
                  </a:schemeClr>
                </a:solidFill>
                <a:effectLst/>
                <a:latin typeface="Roboto" panose="02000000000000000000" pitchFamily="2" charset="0"/>
              </a:rPr>
              <a:t>For model training, additional preprocessing of data will be used to speed up the training (see below).</a:t>
            </a:r>
          </a:p>
          <a:p>
            <a:pPr lvl="1">
              <a:lnSpc>
                <a:spcPct val="90000"/>
              </a:lnSpc>
              <a:buFont typeface="Arial" panose="020B0604020202020204" pitchFamily="34" charset="0"/>
              <a:buChar char="•"/>
            </a:pPr>
            <a:r>
              <a:rPr lang="en-GB" sz="1050" b="0" i="0" dirty="0">
                <a:solidFill>
                  <a:schemeClr val="bg1">
                    <a:alpha val="80000"/>
                  </a:schemeClr>
                </a:solidFill>
                <a:effectLst/>
                <a:latin typeface="Roboto" panose="02000000000000000000" pitchFamily="2" charset="0"/>
              </a:rPr>
              <a:t>The training will be conducted on A100 GPU.</a:t>
            </a:r>
          </a:p>
          <a:p>
            <a:pPr lvl="1">
              <a:lnSpc>
                <a:spcPct val="90000"/>
              </a:lnSpc>
              <a:buFont typeface="Arial" panose="020B0604020202020204" pitchFamily="34" charset="0"/>
              <a:buChar char="•"/>
            </a:pPr>
            <a:r>
              <a:rPr lang="en-GB" sz="1050" b="0" i="0" dirty="0">
                <a:solidFill>
                  <a:schemeClr val="bg1">
                    <a:alpha val="80000"/>
                  </a:schemeClr>
                </a:solidFill>
                <a:effectLst/>
                <a:latin typeface="Roboto" panose="02000000000000000000" pitchFamily="2" charset="0"/>
              </a:rPr>
              <a:t>Mixed precision training will be used due to memory constraints.</a:t>
            </a:r>
          </a:p>
          <a:p>
            <a:pPr lvl="1">
              <a:lnSpc>
                <a:spcPct val="90000"/>
              </a:lnSpc>
              <a:buFont typeface="Arial" panose="020B0604020202020204" pitchFamily="34" charset="0"/>
              <a:buChar char="•"/>
            </a:pPr>
            <a:r>
              <a:rPr lang="en-GB" sz="1050" b="0" i="0" dirty="0" err="1">
                <a:solidFill>
                  <a:schemeClr val="bg1">
                    <a:alpha val="80000"/>
                  </a:schemeClr>
                </a:solidFill>
                <a:effectLst/>
                <a:latin typeface="Roboto" panose="02000000000000000000" pitchFamily="2" charset="0"/>
              </a:rPr>
              <a:t>batch_size</a:t>
            </a:r>
            <a:r>
              <a:rPr lang="en-GB" sz="1050" b="0" i="0" dirty="0">
                <a:solidFill>
                  <a:schemeClr val="bg1">
                    <a:alpha val="80000"/>
                  </a:schemeClr>
                </a:solidFill>
                <a:effectLst/>
                <a:latin typeface="Roboto" panose="02000000000000000000" pitchFamily="2" charset="0"/>
              </a:rPr>
              <a:t> = 42 and image per dish = 1, to ensure the model sees different images per epoch.</a:t>
            </a:r>
          </a:p>
          <a:p>
            <a:pPr lvl="1">
              <a:lnSpc>
                <a:spcPct val="90000"/>
              </a:lnSpc>
              <a:buFont typeface="Arial" panose="020B0604020202020204" pitchFamily="34" charset="0"/>
              <a:buChar char="•"/>
            </a:pPr>
            <a:r>
              <a:rPr lang="en-GB" sz="1050" b="0" i="0" dirty="0" err="1">
                <a:solidFill>
                  <a:schemeClr val="bg1">
                    <a:alpha val="80000"/>
                  </a:schemeClr>
                </a:solidFill>
                <a:effectLst/>
                <a:latin typeface="Roboto" panose="02000000000000000000" pitchFamily="2" charset="0"/>
              </a:rPr>
              <a:t>buffer_size</a:t>
            </a:r>
            <a:r>
              <a:rPr lang="en-GB" sz="1050" b="0" i="0" dirty="0">
                <a:solidFill>
                  <a:schemeClr val="bg1">
                    <a:alpha val="80000"/>
                  </a:schemeClr>
                </a:solidFill>
                <a:effectLst/>
                <a:latin typeface="Roboto" panose="02000000000000000000" pitchFamily="2" charset="0"/>
              </a:rPr>
              <a:t> = 1000 for shuffling - meaning pre-load 1000 elements of the data and shuffle it before distributed to batches. It shuffles parts of the dataset dynamically during the data loading process, specifically within the buffer. This is to ensure that as batches are created, the dishes are randomly drawn to avoid any pattern in batch composition across epochs.</a:t>
            </a:r>
          </a:p>
          <a:p>
            <a:pPr lvl="1">
              <a:lnSpc>
                <a:spcPct val="90000"/>
              </a:lnSpc>
              <a:buFont typeface="Arial" panose="020B0604020202020204" pitchFamily="34" charset="0"/>
              <a:buChar char="•"/>
            </a:pPr>
            <a:r>
              <a:rPr lang="en-GB" sz="1050" b="0" i="0" dirty="0">
                <a:solidFill>
                  <a:schemeClr val="bg1">
                    <a:alpha val="80000"/>
                  </a:schemeClr>
                </a:solidFill>
                <a:effectLst/>
                <a:latin typeface="Roboto" panose="02000000000000000000" pitchFamily="2" charset="0"/>
              </a:rPr>
              <a:t>The dataset is also shuffled at the beginning, to ensure that the entire dataset starts in a random order before batching begins.</a:t>
            </a:r>
          </a:p>
          <a:p>
            <a:pPr lvl="1">
              <a:lnSpc>
                <a:spcPct val="90000"/>
              </a:lnSpc>
              <a:buFont typeface="Arial" panose="020B0604020202020204" pitchFamily="34" charset="0"/>
              <a:buChar char="•"/>
            </a:pPr>
            <a:r>
              <a:rPr lang="en-GB" sz="1050" b="0" i="0" dirty="0">
                <a:solidFill>
                  <a:schemeClr val="bg1">
                    <a:alpha val="80000"/>
                  </a:schemeClr>
                </a:solidFill>
                <a:effectLst/>
                <a:latin typeface="Roboto" panose="02000000000000000000" pitchFamily="2" charset="0"/>
              </a:rPr>
              <a:t>initial learning rate of 1e-4 with RMSprop optimizer as per Google paper. However, as the </a:t>
            </a:r>
            <a:r>
              <a:rPr lang="en-GB" sz="1050" b="0" i="0" dirty="0" err="1">
                <a:solidFill>
                  <a:schemeClr val="bg1">
                    <a:alpha val="80000"/>
                  </a:schemeClr>
                </a:solidFill>
                <a:effectLst/>
                <a:latin typeface="Roboto" panose="02000000000000000000" pitchFamily="2" charset="0"/>
              </a:rPr>
              <a:t>batch_size</a:t>
            </a:r>
            <a:r>
              <a:rPr lang="en-GB" sz="1050" b="0" i="0" dirty="0">
                <a:solidFill>
                  <a:schemeClr val="bg1">
                    <a:alpha val="80000"/>
                  </a:schemeClr>
                </a:solidFill>
                <a:effectLst/>
                <a:latin typeface="Roboto" panose="02000000000000000000" pitchFamily="2" charset="0"/>
              </a:rPr>
              <a:t> used by Google is unknown, additionally </a:t>
            </a:r>
            <a:r>
              <a:rPr lang="en-GB" sz="1050" b="0" i="0" dirty="0" err="1">
                <a:solidFill>
                  <a:schemeClr val="bg1">
                    <a:alpha val="80000"/>
                  </a:schemeClr>
                </a:solidFill>
                <a:effectLst/>
                <a:latin typeface="Roboto" panose="02000000000000000000" pitchFamily="2" charset="0"/>
              </a:rPr>
              <a:t>ReduceLROnPlateau</a:t>
            </a:r>
            <a:r>
              <a:rPr lang="en-GB" sz="1050" b="0" i="0" dirty="0">
                <a:solidFill>
                  <a:schemeClr val="bg1">
                    <a:alpha val="80000"/>
                  </a:schemeClr>
                </a:solidFill>
                <a:effectLst/>
                <a:latin typeface="Roboto" panose="02000000000000000000" pitchFamily="2" charset="0"/>
              </a:rPr>
              <a:t> is introduced with restating of initial learning rate every time the model improves, to ensure better loss exploration.</a:t>
            </a:r>
          </a:p>
          <a:p>
            <a:pPr lvl="1">
              <a:lnSpc>
                <a:spcPct val="90000"/>
              </a:lnSpc>
              <a:buFont typeface="Arial" panose="020B0604020202020204" pitchFamily="34" charset="0"/>
              <a:buChar char="•"/>
            </a:pPr>
            <a:r>
              <a:rPr lang="en-GB" sz="1050" b="0" i="0" dirty="0">
                <a:solidFill>
                  <a:schemeClr val="bg1">
                    <a:alpha val="80000"/>
                  </a:schemeClr>
                </a:solidFill>
                <a:effectLst/>
                <a:latin typeface="Roboto" panose="02000000000000000000" pitchFamily="2" charset="0"/>
              </a:rPr>
              <a:t>Optimizer: RMSprop for faster convergence with standard parameters.</a:t>
            </a:r>
          </a:p>
          <a:p>
            <a:pPr lvl="1">
              <a:lnSpc>
                <a:spcPct val="90000"/>
              </a:lnSpc>
              <a:buFont typeface="Arial" panose="020B0604020202020204" pitchFamily="34" charset="0"/>
              <a:buChar char="•"/>
            </a:pPr>
            <a:r>
              <a:rPr lang="en-GB" sz="1050" b="0" i="0" dirty="0">
                <a:solidFill>
                  <a:schemeClr val="bg1">
                    <a:alpha val="80000"/>
                  </a:schemeClr>
                </a:solidFill>
                <a:effectLst/>
                <a:latin typeface="Roboto" panose="02000000000000000000" pitchFamily="2" charset="0"/>
              </a:rPr>
              <a:t>early stopping after 22 epochs.</a:t>
            </a:r>
          </a:p>
        </p:txBody>
      </p:sp>
      <p:pic>
        <p:nvPicPr>
          <p:cNvPr id="8" name="Picture 7" descr="A diagram of a diagram&#10;&#10;Description automatically generated">
            <a:extLst>
              <a:ext uri="{FF2B5EF4-FFF2-40B4-BE49-F238E27FC236}">
                <a16:creationId xmlns:a16="http://schemas.microsoft.com/office/drawing/2014/main" id="{7AF3F66F-BFF2-CE2E-D754-0B7707E86CA1}"/>
              </a:ext>
            </a:extLst>
          </p:cNvPr>
          <p:cNvPicPr>
            <a:picLocks noChangeAspect="1"/>
          </p:cNvPicPr>
          <p:nvPr/>
        </p:nvPicPr>
        <p:blipFill>
          <a:blip r:embed="rId5"/>
          <a:stretch>
            <a:fillRect/>
          </a:stretch>
        </p:blipFill>
        <p:spPr>
          <a:xfrm>
            <a:off x="0" y="3670250"/>
            <a:ext cx="2979206" cy="2628138"/>
          </a:xfrm>
          <a:prstGeom prst="rect">
            <a:avLst/>
          </a:prstGeom>
        </p:spPr>
      </p:pic>
    </p:spTree>
    <p:extLst>
      <p:ext uri="{BB962C8B-B14F-4D97-AF65-F5344CB8AC3E}">
        <p14:creationId xmlns:p14="http://schemas.microsoft.com/office/powerpoint/2010/main" val="281628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135FA909-3F24-448C-A8BC-7CF77F62F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6586" y="3147"/>
            <a:ext cx="4605336" cy="1323439"/>
          </a:xfrm>
        </p:spPr>
        <p:txBody>
          <a:bodyPr vert="horz" lIns="91440" tIns="45720" rIns="91440" bIns="45720" rtlCol="0" anchor="t">
            <a:normAutofit/>
          </a:bodyPr>
          <a:lstStyle/>
          <a:p>
            <a:pPr defTabSz="914400">
              <a:spcBef>
                <a:spcPts val="1000"/>
              </a:spcBef>
            </a:pPr>
            <a:r>
              <a:rPr lang="en-US" sz="3500" u="sng" dirty="0">
                <a:solidFill>
                  <a:schemeClr val="bg1"/>
                </a:solidFill>
              </a:rPr>
              <a:t>Data pre-processing</a:t>
            </a:r>
          </a:p>
        </p:txBody>
      </p:sp>
      <p:sp>
        <p:nvSpPr>
          <p:cNvPr id="3" name="Content Placeholder 2"/>
          <p:cNvSpPr>
            <a:spLocks noGrp="1"/>
          </p:cNvSpPr>
          <p:nvPr>
            <p:ph idx="1"/>
          </p:nvPr>
        </p:nvSpPr>
        <p:spPr>
          <a:xfrm>
            <a:off x="0" y="566712"/>
            <a:ext cx="4605336" cy="2862288"/>
          </a:xfrm>
        </p:spPr>
        <p:txBody>
          <a:bodyPr vert="horz" lIns="91440" tIns="45720" rIns="91440" bIns="45720" rtlCol="0">
            <a:normAutofit/>
          </a:bodyPr>
          <a:lstStyle/>
          <a:p>
            <a:pPr>
              <a:lnSpc>
                <a:spcPct val="90000"/>
              </a:lnSpc>
              <a:buFont typeface="Arial" panose="020B0604020202020204" pitchFamily="34" charset="0"/>
              <a:buChar char="•"/>
            </a:pPr>
            <a:r>
              <a:rPr lang="en-GB" sz="1000" b="0" i="0" dirty="0">
                <a:solidFill>
                  <a:schemeClr val="bg1">
                    <a:alpha val="80000"/>
                  </a:schemeClr>
                </a:solidFill>
                <a:effectLst/>
                <a:latin typeface="Roboto" panose="02000000000000000000" pitchFamily="2" charset="0"/>
              </a:rPr>
              <a:t>Each batch will contain a randomly selected set of 42 unique dishes.</a:t>
            </a:r>
          </a:p>
          <a:p>
            <a:pPr>
              <a:lnSpc>
                <a:spcPct val="90000"/>
              </a:lnSpc>
              <a:buFont typeface="Arial" panose="020B0604020202020204" pitchFamily="34" charset="0"/>
              <a:buChar char="•"/>
            </a:pPr>
            <a:r>
              <a:rPr lang="en-GB" sz="1000" b="0" i="0" dirty="0">
                <a:solidFill>
                  <a:schemeClr val="bg1">
                    <a:alpha val="80000"/>
                  </a:schemeClr>
                </a:solidFill>
                <a:effectLst/>
                <a:latin typeface="Roboto" panose="02000000000000000000" pitchFamily="2" charset="0"/>
              </a:rPr>
              <a:t>For each dish 1 random image is chosen.</a:t>
            </a:r>
          </a:p>
          <a:p>
            <a:pPr>
              <a:lnSpc>
                <a:spcPct val="90000"/>
              </a:lnSpc>
              <a:buFont typeface="Arial" panose="020B0604020202020204" pitchFamily="34" charset="0"/>
              <a:buChar char="•"/>
            </a:pPr>
            <a:r>
              <a:rPr lang="en-GB" sz="1000" b="0" i="0" dirty="0">
                <a:solidFill>
                  <a:schemeClr val="bg1">
                    <a:alpha val="80000"/>
                  </a:schemeClr>
                </a:solidFill>
                <a:effectLst/>
                <a:latin typeface="Roboto" panose="02000000000000000000" pitchFamily="2" charset="0"/>
              </a:rPr>
              <a:t>Within a batch, each dish and image are unique, but across batches, the same dishes and images can appear again due to the random shuffling and sampling process.</a:t>
            </a:r>
          </a:p>
          <a:p>
            <a:pPr>
              <a:lnSpc>
                <a:spcPct val="90000"/>
              </a:lnSpc>
              <a:buFont typeface="Arial" panose="020B0604020202020204" pitchFamily="34" charset="0"/>
              <a:buChar char="•"/>
            </a:pPr>
            <a:r>
              <a:rPr lang="en-GB" sz="1000" b="0" i="0" dirty="0">
                <a:solidFill>
                  <a:schemeClr val="bg1">
                    <a:alpha val="80000"/>
                  </a:schemeClr>
                </a:solidFill>
                <a:effectLst/>
                <a:latin typeface="Roboto" panose="02000000000000000000" pitchFamily="2" charset="0"/>
              </a:rPr>
              <a:t>Image paths for each dish will be saved to </a:t>
            </a:r>
            <a:r>
              <a:rPr lang="en-GB" sz="1000" b="0" i="0" dirty="0" err="1">
                <a:solidFill>
                  <a:schemeClr val="bg1">
                    <a:alpha val="80000"/>
                  </a:schemeClr>
                </a:solidFill>
                <a:effectLst/>
                <a:latin typeface="Roboto" panose="02000000000000000000" pitchFamily="2" charset="0"/>
              </a:rPr>
              <a:t>pkl</a:t>
            </a:r>
            <a:r>
              <a:rPr lang="en-GB" sz="1000" b="0" i="0" dirty="0">
                <a:solidFill>
                  <a:schemeClr val="bg1">
                    <a:alpha val="80000"/>
                  </a:schemeClr>
                </a:solidFill>
                <a:effectLst/>
                <a:latin typeface="Roboto" panose="02000000000000000000" pitchFamily="2" charset="0"/>
              </a:rPr>
              <a:t> files for both training and testing sets to speed up training.</a:t>
            </a:r>
          </a:p>
          <a:p>
            <a:pPr>
              <a:lnSpc>
                <a:spcPct val="90000"/>
              </a:lnSpc>
              <a:buFont typeface="Arial" panose="020B0604020202020204" pitchFamily="34" charset="0"/>
              <a:buChar char="•"/>
            </a:pPr>
            <a:r>
              <a:rPr lang="en-GB" sz="1000" b="0" i="0" dirty="0">
                <a:solidFill>
                  <a:schemeClr val="bg1">
                    <a:alpha val="80000"/>
                  </a:schemeClr>
                </a:solidFill>
                <a:effectLst/>
                <a:latin typeface="Roboto" panose="02000000000000000000" pitchFamily="2" charset="0"/>
              </a:rPr>
              <a:t>One of the crucial steps is to apply correct cropping of images, as they are not perfect and sometimes the plate and surroundings take significant part of the frame, as well as the food can be small and close to the edges of the frame.</a:t>
            </a:r>
          </a:p>
          <a:p>
            <a:pPr>
              <a:lnSpc>
                <a:spcPct val="90000"/>
              </a:lnSpc>
              <a:buFont typeface="Arial" panose="020B0604020202020204" pitchFamily="34" charset="0"/>
              <a:buChar char="•"/>
            </a:pPr>
            <a:r>
              <a:rPr lang="en-GB" sz="1000" b="0" i="0" dirty="0">
                <a:solidFill>
                  <a:schemeClr val="bg1">
                    <a:alpha val="80000"/>
                  </a:schemeClr>
                </a:solidFill>
                <a:effectLst/>
                <a:latin typeface="Roboto" panose="02000000000000000000" pitchFamily="2" charset="0"/>
              </a:rPr>
              <a:t>The images are first scaled with the scaling factor, calculated to ensure the smallest dimension (either height or width) is scaled to 224 while maintaining the aspect ratio. The </a:t>
            </a:r>
            <a:r>
              <a:rPr lang="en-GB" sz="1000" b="0" i="0" dirty="0" err="1">
                <a:solidFill>
                  <a:schemeClr val="bg1">
                    <a:alpha val="80000"/>
                  </a:schemeClr>
                </a:solidFill>
                <a:effectLst/>
                <a:latin typeface="Roboto" panose="02000000000000000000" pitchFamily="2" charset="0"/>
              </a:rPr>
              <a:t>center</a:t>
            </a:r>
            <a:r>
              <a:rPr lang="en-GB" sz="1000" b="0" i="0" dirty="0">
                <a:solidFill>
                  <a:schemeClr val="bg1">
                    <a:alpha val="80000"/>
                  </a:schemeClr>
                </a:solidFill>
                <a:effectLst/>
                <a:latin typeface="Roboto" panose="02000000000000000000" pitchFamily="2" charset="0"/>
              </a:rPr>
              <a:t> region is then cropped with 224x224 dimension.</a:t>
            </a:r>
          </a:p>
          <a:p>
            <a:pPr>
              <a:lnSpc>
                <a:spcPct val="90000"/>
              </a:lnSpc>
              <a:buFont typeface="Arial" panose="020B0604020202020204" pitchFamily="34" charset="0"/>
              <a:buChar char="•"/>
            </a:pPr>
            <a:r>
              <a:rPr lang="en-GB" sz="1000" b="0" i="0" dirty="0">
                <a:solidFill>
                  <a:schemeClr val="bg1">
                    <a:alpha val="80000"/>
                  </a:schemeClr>
                </a:solidFill>
                <a:effectLst/>
                <a:latin typeface="Roboto" panose="02000000000000000000" pitchFamily="2" charset="0"/>
              </a:rPr>
              <a:t>For Random Forest and Ridge Regression, the features will be extracted from the images that were processed with </a:t>
            </a:r>
            <a:r>
              <a:rPr lang="en-GB" sz="1000" b="0" i="0" dirty="0" err="1">
                <a:solidFill>
                  <a:schemeClr val="bg1">
                    <a:alpha val="80000"/>
                  </a:schemeClr>
                </a:solidFill>
                <a:effectLst/>
                <a:latin typeface="Roboto" panose="02000000000000000000" pitchFamily="2" charset="0"/>
              </a:rPr>
              <a:t>center</a:t>
            </a:r>
            <a:r>
              <a:rPr lang="en-GB" sz="1000" b="0" i="0" dirty="0">
                <a:solidFill>
                  <a:schemeClr val="bg1">
                    <a:alpha val="80000"/>
                  </a:schemeClr>
                </a:solidFill>
                <a:effectLst/>
                <a:latin typeface="Roboto" panose="02000000000000000000" pitchFamily="2" charset="0"/>
              </a:rPr>
              <a:t> cropping described above.</a:t>
            </a:r>
          </a:p>
        </p:txBody>
      </p:sp>
      <p:pic>
        <p:nvPicPr>
          <p:cNvPr id="5" name="Picture 4" descr="Digital financial graph">
            <a:extLst>
              <a:ext uri="{FF2B5EF4-FFF2-40B4-BE49-F238E27FC236}">
                <a16:creationId xmlns:a16="http://schemas.microsoft.com/office/drawing/2014/main" id="{8B554BAA-EFF0-9DA4-BCBB-70EAC65FBBA8}"/>
              </a:ext>
            </a:extLst>
          </p:cNvPr>
          <p:cNvPicPr>
            <a:picLocks noChangeAspect="1"/>
          </p:cNvPicPr>
          <p:nvPr/>
        </p:nvPicPr>
        <p:blipFill>
          <a:blip r:embed="rId3"/>
          <a:srcRect l="33352" r="38696"/>
          <a:stretch/>
        </p:blipFill>
        <p:spPr>
          <a:xfrm>
            <a:off x="5751621" y="-1"/>
            <a:ext cx="3407965" cy="6858002"/>
          </a:xfrm>
          <a:custGeom>
            <a:avLst/>
            <a:gdLst/>
            <a:ahLst/>
            <a:cxnLst/>
            <a:rect l="l" t="t" r="r" b="b"/>
            <a:pathLst>
              <a:path w="4543953" h="6858002">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332842" y="2836172"/>
                </a:moveTo>
                <a:lnTo>
                  <a:pt x="332842" y="2836173"/>
                </a:lnTo>
                <a:cubicBezTo>
                  <a:pt x="336914" y="2839983"/>
                  <a:pt x="340200" y="2844317"/>
                  <a:pt x="341533" y="2848794"/>
                </a:cubicBezTo>
                <a:cubicBezTo>
                  <a:pt x="348200" y="2870416"/>
                  <a:pt x="356392" y="2892181"/>
                  <a:pt x="361441" y="2914328"/>
                </a:cubicBezTo>
                <a:lnTo>
                  <a:pt x="366072" y="2947863"/>
                </a:lnTo>
                <a:lnTo>
                  <a:pt x="362488" y="2982148"/>
                </a:lnTo>
                <a:cubicBezTo>
                  <a:pt x="354392" y="3014153"/>
                  <a:pt x="350582" y="3045777"/>
                  <a:pt x="350796" y="3077401"/>
                </a:cubicBezTo>
                <a:lnTo>
                  <a:pt x="350796" y="3077402"/>
                </a:ln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0733" y="3680164"/>
                </a:lnTo>
                <a:lnTo>
                  <a:pt x="404781" y="3734838"/>
                </a:lnTo>
                <a:lnTo>
                  <a:pt x="404399" y="3754652"/>
                </a:lnTo>
                <a:cubicBezTo>
                  <a:pt x="398399" y="3767130"/>
                  <a:pt x="396447" y="3778655"/>
                  <a:pt x="398042" y="3789776"/>
                </a:cubicBezTo>
                <a:lnTo>
                  <a:pt x="398042" y="3789776"/>
                </a:ln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lnTo>
                  <a:pt x="386040" y="3962160"/>
                </a:lnTo>
                <a:cubicBezTo>
                  <a:pt x="383778" y="3988593"/>
                  <a:pt x="389446" y="4015835"/>
                  <a:pt x="401733" y="4043840"/>
                </a:cubicBezTo>
                <a:lnTo>
                  <a:pt x="416855" y="4103826"/>
                </a:lnTo>
                <a:lnTo>
                  <a:pt x="414887" y="4134256"/>
                </a:lnTo>
                <a:cubicBezTo>
                  <a:pt x="413045" y="4144498"/>
                  <a:pt x="409973" y="4154857"/>
                  <a:pt x="405543" y="4165383"/>
                </a:cubicBezTo>
                <a:cubicBezTo>
                  <a:pt x="402114" y="4173480"/>
                  <a:pt x="401543" y="4182767"/>
                  <a:pt x="401638" y="4192387"/>
                </a:cubicBezTo>
                <a:lnTo>
                  <a:pt x="401638" y="4192388"/>
                </a:lnTo>
                <a:lnTo>
                  <a:pt x="401638" y="4192388"/>
                </a:lnTo>
                <a:lnTo>
                  <a:pt x="401733" y="4221391"/>
                </a:lnTo>
                <a:lnTo>
                  <a:pt x="396017" y="4253014"/>
                </a:lnTo>
                <a:cubicBezTo>
                  <a:pt x="383824" y="4277401"/>
                  <a:pt x="368204" y="4300070"/>
                  <a:pt x="356201" y="4324645"/>
                </a:cubicBezTo>
                <a:cubicBezTo>
                  <a:pt x="350487" y="4336457"/>
                  <a:pt x="347439" y="4350554"/>
                  <a:pt x="347247" y="4363890"/>
                </a:cubicBezTo>
                <a:lnTo>
                  <a:pt x="347247" y="4363891"/>
                </a:ln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395828" y="4846490"/>
                  <a:pt x="384397" y="4866958"/>
                  <a:pt x="382691" y="4889275"/>
                </a:cubicBezTo>
                <a:lnTo>
                  <a:pt x="382691" y="4889275"/>
                </a:lnTo>
                <a:lnTo>
                  <a:pt x="382691" y="4889276"/>
                </a:lnTo>
                <a:cubicBezTo>
                  <a:pt x="382122" y="4896714"/>
                  <a:pt x="382634" y="4904358"/>
                  <a:pt x="384396" y="4912169"/>
                </a:cubicBezTo>
                <a:lnTo>
                  <a:pt x="385799" y="4933805"/>
                </a:lnTo>
                <a:lnTo>
                  <a:pt x="381039" y="4952673"/>
                </a:lnTo>
                <a:cubicBezTo>
                  <a:pt x="376253" y="4964604"/>
                  <a:pt x="368680" y="4975511"/>
                  <a:pt x="360964" y="4987037"/>
                </a:cubicBezTo>
                <a:cubicBezTo>
                  <a:pt x="349725" y="5003801"/>
                  <a:pt x="335627" y="5022852"/>
                  <a:pt x="334485" y="5041521"/>
                </a:cubicBezTo>
                <a:cubicBezTo>
                  <a:pt x="332628" y="5073241"/>
                  <a:pt x="310088" y="5101639"/>
                  <a:pt x="308337" y="5133224"/>
                </a:cubicBezTo>
                <a:lnTo>
                  <a:pt x="308337" y="5133225"/>
                </a:lnTo>
                <a:lnTo>
                  <a:pt x="308337" y="5133225"/>
                </a:lnTo>
                <a:lnTo>
                  <a:pt x="315052" y="5166114"/>
                </a:lnTo>
                <a:lnTo>
                  <a:pt x="314362" y="5172090"/>
                </a:lnTo>
                <a:cubicBezTo>
                  <a:pt x="313481" y="5174400"/>
                  <a:pt x="312290" y="5176876"/>
                  <a:pt x="311814" y="5179067"/>
                </a:cubicBezTo>
                <a:lnTo>
                  <a:pt x="311814" y="5179068"/>
                </a:lnTo>
                <a:lnTo>
                  <a:pt x="311814" y="5179068"/>
                </a:lnTo>
                <a:cubicBezTo>
                  <a:pt x="304574" y="5214122"/>
                  <a:pt x="311624" y="5247079"/>
                  <a:pt x="335437" y="5272797"/>
                </a:cubicBezTo>
                <a:cubicBezTo>
                  <a:pt x="350964" y="5289657"/>
                  <a:pt x="359489" y="5307422"/>
                  <a:pt x="362870" y="5326163"/>
                </a:cubicBez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5103" y="5507668"/>
                </a:lnTo>
                <a:cubicBezTo>
                  <a:pt x="335056" y="5516503"/>
                  <a:pt x="337532" y="5524837"/>
                  <a:pt x="345723" y="5531694"/>
                </a:cubicBez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cubicBezTo>
                  <a:pt x="164171" y="5900323"/>
                  <a:pt x="156361" y="5918042"/>
                  <a:pt x="154075" y="5935949"/>
                </a:cubicBezTo>
                <a:lnTo>
                  <a:pt x="154075" y="5935950"/>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62457" y="6361540"/>
                </a:lnTo>
                <a:lnTo>
                  <a:pt x="162684" y="6365557"/>
                </a:lnTo>
                <a:lnTo>
                  <a:pt x="163946" y="6387910"/>
                </a:lnTo>
                <a:lnTo>
                  <a:pt x="166047" y="6392243"/>
                </a:lnTo>
                <a:lnTo>
                  <a:pt x="173364" y="6407333"/>
                </a:lnTo>
                <a:lnTo>
                  <a:pt x="173364" y="6407332"/>
                </a:lnTo>
                <a:lnTo>
                  <a:pt x="166047" y="6392243"/>
                </a:lnTo>
                <a:lnTo>
                  <a:pt x="163946" y="6387910"/>
                </a:lnTo>
                <a:lnTo>
                  <a:pt x="162684" y="6365557"/>
                </a:lnTo>
                <a:lnTo>
                  <a:pt x="162457" y="6361540"/>
                </a:lnTo>
                <a:lnTo>
                  <a:pt x="179794" y="6228757"/>
                </a:lnTo>
                <a:cubicBezTo>
                  <a:pt x="184556" y="6200945"/>
                  <a:pt x="196176" y="6175798"/>
                  <a:pt x="218465" y="6155603"/>
                </a:cubicBezTo>
                <a:cubicBezTo>
                  <a:pt x="229325" y="6145793"/>
                  <a:pt x="234135" y="6139745"/>
                  <a:pt x="234064" y="6133315"/>
                </a:cubicBezTo>
                <a:lnTo>
                  <a:pt x="234064" y="6133315"/>
                </a:ln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60957" y="5909351"/>
                </a:lnTo>
                <a:cubicBezTo>
                  <a:pt x="164171" y="5900611"/>
                  <a:pt x="168076" y="5892038"/>
                  <a:pt x="171981" y="5883752"/>
                </a:cubicBez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lnTo>
                  <a:pt x="355869" y="5547578"/>
                </a:lnTo>
                <a:cubicBezTo>
                  <a:pt x="355964" y="5542649"/>
                  <a:pt x="352773" y="5537600"/>
                  <a:pt x="345723" y="5531693"/>
                </a:cubicBezTo>
                <a:cubicBezTo>
                  <a:pt x="341628" y="5528265"/>
                  <a:pt x="338961" y="5524467"/>
                  <a:pt x="337324" y="5520422"/>
                </a:cubicBez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4317" y="5355014"/>
                </a:lnTo>
                <a:cubicBezTo>
                  <a:pt x="366264" y="5325412"/>
                  <a:pt x="358727" y="5298086"/>
                  <a:pt x="335437" y="5272796"/>
                </a:cubicBezTo>
                <a:cubicBezTo>
                  <a:pt x="323531" y="5259937"/>
                  <a:pt x="315815" y="5245269"/>
                  <a:pt x="311981" y="5229433"/>
                </a:cubicBezTo>
                <a:lnTo>
                  <a:pt x="311814" y="5179068"/>
                </a:lnTo>
                <a:lnTo>
                  <a:pt x="314362" y="5172091"/>
                </a:lnTo>
                <a:cubicBezTo>
                  <a:pt x="315243" y="5169781"/>
                  <a:pt x="315814" y="5167638"/>
                  <a:pt x="315052" y="5166114"/>
                </a:cubicBezTo>
                <a:lnTo>
                  <a:pt x="315052" y="5166114"/>
                </a:lnTo>
                <a:lnTo>
                  <a:pt x="315052" y="5166113"/>
                </a:lnTo>
                <a:lnTo>
                  <a:pt x="308337" y="5133225"/>
                </a:lnTo>
                <a:lnTo>
                  <a:pt x="315482" y="5102461"/>
                </a:lnTo>
                <a:cubicBezTo>
                  <a:pt x="322817" y="5082339"/>
                  <a:pt x="333247" y="5062669"/>
                  <a:pt x="334485" y="5041522"/>
                </a:cubicBezTo>
                <a:cubicBezTo>
                  <a:pt x="335627" y="5022853"/>
                  <a:pt x="349725" y="5003802"/>
                  <a:pt x="360964" y="4987038"/>
                </a:cubicBezTo>
                <a:cubicBezTo>
                  <a:pt x="372538" y="4969748"/>
                  <a:pt x="383790" y="4953853"/>
                  <a:pt x="385799" y="4933805"/>
                </a:cubicBezTo>
                <a:lnTo>
                  <a:pt x="385799" y="4933805"/>
                </a:lnTo>
                <a:lnTo>
                  <a:pt x="385799" y="4933805"/>
                </a:lnTo>
                <a:cubicBezTo>
                  <a:pt x="386468" y="4927122"/>
                  <a:pt x="386111" y="4919979"/>
                  <a:pt x="384396" y="4912168"/>
                </a:cubicBezTo>
                <a:lnTo>
                  <a:pt x="382691" y="4889275"/>
                </a:lnTo>
                <a:lnTo>
                  <a:pt x="387469" y="4867614"/>
                </a:lnTo>
                <a:cubicBezTo>
                  <a:pt x="392589" y="4853636"/>
                  <a:pt x="401352" y="4840633"/>
                  <a:pt x="412401" y="4828917"/>
                </a:cubicBezTo>
                <a:cubicBezTo>
                  <a:pt x="420784" y="4819964"/>
                  <a:pt x="425356" y="4810581"/>
                  <a:pt x="427237" y="4800484"/>
                </a:cubicBezTo>
                <a:lnTo>
                  <a:pt x="427237" y="4800483"/>
                </a:ln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lnTo>
                  <a:pt x="401733" y="4221391"/>
                </a:lnTo>
                <a:lnTo>
                  <a:pt x="401733" y="4221391"/>
                </a:lnTo>
                <a:lnTo>
                  <a:pt x="401638" y="4192388"/>
                </a:lnTo>
                <a:lnTo>
                  <a:pt x="405543" y="4165384"/>
                </a:lnTo>
                <a:cubicBezTo>
                  <a:pt x="414402" y="4144333"/>
                  <a:pt x="417831" y="4123948"/>
                  <a:pt x="416855" y="4103826"/>
                </a:cubicBez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20"/>
                </a:ln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8"/>
                </a:ln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3"/>
                </a:lnTo>
                <a:lnTo>
                  <a:pt x="366072" y="2947862"/>
                </a:lnTo>
                <a:cubicBezTo>
                  <a:pt x="364965" y="2913982"/>
                  <a:pt x="351534" y="2881226"/>
                  <a:pt x="341533" y="2848793"/>
                </a:cubicBez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16497" y="2426822"/>
                  <a:pt x="410353" y="2444777"/>
                  <a:pt x="409472" y="2463017"/>
                </a:cubicBezTo>
                <a:lnTo>
                  <a:pt x="409472" y="2463018"/>
                </a:lnTo>
                <a:lnTo>
                  <a:pt x="409472" y="2463018"/>
                </a:lnTo>
                <a:cubicBezTo>
                  <a:pt x="408591" y="2481259"/>
                  <a:pt x="412972" y="2499786"/>
                  <a:pt x="418115" y="2518265"/>
                </a:cubicBezTo>
                <a:lnTo>
                  <a:pt x="421759" y="2545007"/>
                </a:lnTo>
                <a:lnTo>
                  <a:pt x="417545" y="2571034"/>
                </a:lnTo>
                <a:cubicBezTo>
                  <a:pt x="405543" y="2612945"/>
                  <a:pt x="372966" y="2640950"/>
                  <a:pt x="344391" y="2668001"/>
                </a:cubicBezTo>
                <a:cubicBezTo>
                  <a:pt x="320006" y="2691054"/>
                  <a:pt x="306290" y="2716963"/>
                  <a:pt x="296001" y="2745348"/>
                </a:cubicBezTo>
                <a:lnTo>
                  <a:pt x="296001" y="2745352"/>
                </a:ln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lnTo>
                  <a:pt x="296001" y="2745352"/>
                </a:ln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cubicBezTo>
                  <a:pt x="415544" y="2509025"/>
                  <a:pt x="413163" y="2499773"/>
                  <a:pt x="411535" y="2490551"/>
                </a:cubicBezTo>
                <a:lnTo>
                  <a:pt x="409472" y="2463018"/>
                </a:lnTo>
                <a:lnTo>
                  <a:pt x="415303" y="2435913"/>
                </a:lnTo>
                <a:cubicBezTo>
                  <a:pt x="418938" y="2426977"/>
                  <a:pt x="424451" y="2418154"/>
                  <a:pt x="432404" y="2409486"/>
                </a:cubicBez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2926" y="1453958"/>
                </a:moveTo>
                <a:lnTo>
                  <a:pt x="798723" y="1459073"/>
                </a:lnTo>
                <a:lnTo>
                  <a:pt x="807941" y="1481572"/>
                </a:lnTo>
                <a:lnTo>
                  <a:pt x="798724" y="1459074"/>
                </a:lnTo>
                <a:lnTo>
                  <a:pt x="798723" y="1459073"/>
                </a:lnTo>
                <a:lnTo>
                  <a:pt x="798723" y="1459073"/>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69105" y="298169"/>
                </a:moveTo>
                <a:lnTo>
                  <a:pt x="783887" y="313533"/>
                </a:ln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lnTo>
                  <a:pt x="783887" y="313533"/>
                </a:lnTo>
                <a:lnTo>
                  <a:pt x="783887" y="313533"/>
                </a:ln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58551" y="228948"/>
                </a:lnTo>
                <a:lnTo>
                  <a:pt x="758551" y="228949"/>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4543953" y="2"/>
                </a:lnTo>
                <a:lnTo>
                  <a:pt x="4543953" y="6858002"/>
                </a:lnTo>
                <a:lnTo>
                  <a:pt x="284400" y="6858002"/>
                </a:lnTo>
                <a:lnTo>
                  <a:pt x="284400" y="6858001"/>
                </a:lnTo>
                <a:lnTo>
                  <a:pt x="284400" y="6858001"/>
                </a:lnTo>
                <a:lnTo>
                  <a:pt x="278237" y="6812064"/>
                </a:lnTo>
                <a:lnTo>
                  <a:pt x="283011" y="6776800"/>
                </a:lnTo>
                <a:cubicBezTo>
                  <a:pt x="286107" y="6765164"/>
                  <a:pt x="290857" y="6753698"/>
                  <a:pt x="297715" y="6742553"/>
                </a:cubicBezTo>
                <a:cubicBezTo>
                  <a:pt x="306003" y="6729219"/>
                  <a:pt x="311147" y="6716169"/>
                  <a:pt x="311551" y="6702977"/>
                </a:cubicBezTo>
                <a:lnTo>
                  <a:pt x="311551" y="6702976"/>
                </a:lnTo>
                <a:lnTo>
                  <a:pt x="311551" y="6702976"/>
                </a:lnTo>
                <a:cubicBezTo>
                  <a:pt x="311956" y="6689783"/>
                  <a:pt x="307622" y="6676448"/>
                  <a:pt x="296953" y="6662541"/>
                </a:cubicBezTo>
                <a:cubicBezTo>
                  <a:pt x="293286" y="6657825"/>
                  <a:pt x="290989" y="6651967"/>
                  <a:pt x="289870" y="6645552"/>
                </a:cubicBezTo>
                <a:lnTo>
                  <a:pt x="289858" y="6625225"/>
                </a:lnTo>
                <a:lnTo>
                  <a:pt x="306480" y="6588626"/>
                </a:lnTo>
                <a:cubicBezTo>
                  <a:pt x="312576" y="6582147"/>
                  <a:pt x="318672" y="6575479"/>
                  <a:pt x="328959" y="6564621"/>
                </a:cubicBezTo>
                <a:lnTo>
                  <a:pt x="328959" y="6564620"/>
                </a:lnTo>
                <a:lnTo>
                  <a:pt x="306480" y="6588625"/>
                </a:lnTo>
                <a:cubicBezTo>
                  <a:pt x="298003" y="6597578"/>
                  <a:pt x="291954" y="6611342"/>
                  <a:pt x="289858" y="6625224"/>
                </a:cubicBezTo>
                <a:lnTo>
                  <a:pt x="289858" y="6625225"/>
                </a:lnTo>
                <a:lnTo>
                  <a:pt x="289858" y="6625225"/>
                </a:lnTo>
                <a:cubicBezTo>
                  <a:pt x="287762" y="6639108"/>
                  <a:pt x="289619" y="6653111"/>
                  <a:pt x="296953" y="6662542"/>
                </a:cubicBezTo>
                <a:cubicBezTo>
                  <a:pt x="302288" y="6669496"/>
                  <a:pt x="306038" y="6676306"/>
                  <a:pt x="308405" y="6683027"/>
                </a:cubicBezTo>
                <a:lnTo>
                  <a:pt x="311551" y="6702976"/>
                </a:lnTo>
                <a:lnTo>
                  <a:pt x="297715" y="6742552"/>
                </a:lnTo>
                <a:cubicBezTo>
                  <a:pt x="283999" y="6764841"/>
                  <a:pt x="278713" y="6788417"/>
                  <a:pt x="278237" y="6812063"/>
                </a:cubicBezTo>
                <a:lnTo>
                  <a:pt x="278237" y="6812064"/>
                </a:lnTo>
                <a:lnTo>
                  <a:pt x="278237" y="6812064"/>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effectLst>
            <a:outerShdw blurRad="381000" dist="152400" dir="10800000" algn="r" rotWithShape="0">
              <a:prstClr val="black">
                <a:alpha val="10000"/>
              </a:prstClr>
            </a:outerShdw>
          </a:effectLst>
        </p:spPr>
      </p:pic>
      <p:grpSp>
        <p:nvGrpSpPr>
          <p:cNvPr id="49" name="Group 48">
            <a:extLst>
              <a:ext uri="{FF2B5EF4-FFF2-40B4-BE49-F238E27FC236}">
                <a16:creationId xmlns:a16="http://schemas.microsoft.com/office/drawing/2014/main" id="{8B60959F-9B69-4520-A16E-EA6BECC747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15000" y="-1"/>
            <a:ext cx="656037" cy="6858001"/>
            <a:chOff x="7620000" y="-1"/>
            <a:chExt cx="874716" cy="6858001"/>
          </a:xfrm>
        </p:grpSpPr>
        <p:sp>
          <p:nvSpPr>
            <p:cNvPr id="50" name="Freeform: Shape 49">
              <a:extLst>
                <a:ext uri="{FF2B5EF4-FFF2-40B4-BE49-F238E27FC236}">
                  <a16:creationId xmlns:a16="http://schemas.microsoft.com/office/drawing/2014/main" id="{18D5A6E8-CD1B-4796-ABD1-A6F27F6C0E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 name="Freeform: Shape 50">
              <a:extLst>
                <a:ext uri="{FF2B5EF4-FFF2-40B4-BE49-F238E27FC236}">
                  <a16:creationId xmlns:a16="http://schemas.microsoft.com/office/drawing/2014/main" id="{D7E12F56-F4EE-4535-8677-C11996E241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6" name="Picture 5">
            <a:extLst>
              <a:ext uri="{FF2B5EF4-FFF2-40B4-BE49-F238E27FC236}">
                <a16:creationId xmlns:a16="http://schemas.microsoft.com/office/drawing/2014/main" id="{2DC96064-D030-C53A-B71E-C2BAB5A9B85B}"/>
              </a:ext>
            </a:extLst>
          </p:cNvPr>
          <p:cNvPicPr>
            <a:picLocks noChangeAspect="1"/>
          </p:cNvPicPr>
          <p:nvPr/>
        </p:nvPicPr>
        <p:blipFill>
          <a:blip r:embed="rId5"/>
          <a:stretch>
            <a:fillRect/>
          </a:stretch>
        </p:blipFill>
        <p:spPr>
          <a:xfrm>
            <a:off x="205178" y="3348458"/>
            <a:ext cx="3686508" cy="1836942"/>
          </a:xfrm>
          <a:prstGeom prst="rect">
            <a:avLst/>
          </a:prstGeom>
        </p:spPr>
      </p:pic>
      <p:pic>
        <p:nvPicPr>
          <p:cNvPr id="9" name="Picture 8">
            <a:extLst>
              <a:ext uri="{FF2B5EF4-FFF2-40B4-BE49-F238E27FC236}">
                <a16:creationId xmlns:a16="http://schemas.microsoft.com/office/drawing/2014/main" id="{8935BC66-B651-C331-8E47-EDF3F4EBD5B4}"/>
              </a:ext>
            </a:extLst>
          </p:cNvPr>
          <p:cNvPicPr>
            <a:picLocks noChangeAspect="1"/>
          </p:cNvPicPr>
          <p:nvPr/>
        </p:nvPicPr>
        <p:blipFill>
          <a:blip r:embed="rId6"/>
          <a:stretch>
            <a:fillRect/>
          </a:stretch>
        </p:blipFill>
        <p:spPr>
          <a:xfrm>
            <a:off x="513050" y="5226991"/>
            <a:ext cx="3070764" cy="1589417"/>
          </a:xfrm>
          <a:prstGeom prst="rect">
            <a:avLst/>
          </a:prstGeom>
        </p:spPr>
      </p:pic>
    </p:spTree>
    <p:extLst>
      <p:ext uri="{BB962C8B-B14F-4D97-AF65-F5344CB8AC3E}">
        <p14:creationId xmlns:p14="http://schemas.microsoft.com/office/powerpoint/2010/main" val="217435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04180" y="282800"/>
            <a:ext cx="3912879" cy="1288673"/>
          </a:xfrm>
        </p:spPr>
        <p:txBody>
          <a:bodyPr vert="horz" lIns="91440" tIns="45720" rIns="91440" bIns="45720" rtlCol="0" anchor="b">
            <a:normAutofit/>
          </a:bodyPr>
          <a:lstStyle/>
          <a:p>
            <a:pPr defTabSz="914400">
              <a:lnSpc>
                <a:spcPct val="90000"/>
              </a:lnSpc>
              <a:spcBef>
                <a:spcPts val="1000"/>
              </a:spcBef>
            </a:pPr>
            <a:r>
              <a:rPr lang="en-US" sz="4100" u="sng">
                <a:solidFill>
                  <a:schemeClr val="bg1"/>
                </a:solidFill>
              </a:rPr>
              <a:t>Main Model - Results</a:t>
            </a:r>
          </a:p>
        </p:txBody>
      </p:sp>
      <p:sp>
        <p:nvSpPr>
          <p:cNvPr id="3" name="Content Placeholder 2"/>
          <p:cNvSpPr>
            <a:spLocks noGrp="1"/>
          </p:cNvSpPr>
          <p:nvPr>
            <p:ph idx="1"/>
          </p:nvPr>
        </p:nvSpPr>
        <p:spPr>
          <a:xfrm>
            <a:off x="97016" y="2483238"/>
            <a:ext cx="5294123" cy="1288673"/>
          </a:xfrm>
        </p:spPr>
        <p:txBody>
          <a:bodyPr vert="horz" lIns="91440" tIns="45720" rIns="91440" bIns="45720" rtlCol="0">
            <a:normAutofit/>
          </a:bodyPr>
          <a:lstStyle/>
          <a:p>
            <a:pPr algn="l">
              <a:buFont typeface="Arial" panose="020B0604020202020204" pitchFamily="34" charset="0"/>
              <a:buChar char="•"/>
            </a:pPr>
            <a:r>
              <a:rPr lang="en-GB" sz="1100" b="0" i="0" dirty="0">
                <a:solidFill>
                  <a:srgbClr val="D5D5D5"/>
                </a:solidFill>
                <a:effectLst/>
                <a:latin typeface="Roboto" panose="02000000000000000000" pitchFamily="2" charset="0"/>
              </a:rPr>
              <a:t>The larger spread and deviations from the diagonal line in the test data suggest that the model might be overfitting the training data, as it performs worse on the test set.</a:t>
            </a:r>
          </a:p>
          <a:p>
            <a:pPr algn="l">
              <a:buFont typeface="Arial" panose="020B0604020202020204" pitchFamily="34" charset="0"/>
              <a:buChar char="•"/>
            </a:pPr>
            <a:r>
              <a:rPr lang="en-GB" sz="1100" b="0" i="0" dirty="0">
                <a:solidFill>
                  <a:srgbClr val="D5D5D5"/>
                </a:solidFill>
                <a:effectLst/>
                <a:latin typeface="Roboto" panose="02000000000000000000" pitchFamily="2" charset="0"/>
              </a:rPr>
              <a:t>High variability in predictions for higher actual calorie values indicates that the model struggles more with accurately predicting higher calorie values. This might be due to </a:t>
            </a:r>
            <a:r>
              <a:rPr lang="en-GB" sz="1100" b="1" i="0" dirty="0">
                <a:solidFill>
                  <a:srgbClr val="D5D5D5"/>
                </a:solidFill>
                <a:effectLst/>
                <a:latin typeface="Roboto" panose="02000000000000000000" pitchFamily="2" charset="0"/>
              </a:rPr>
              <a:t>imbalanced</a:t>
            </a:r>
            <a:r>
              <a:rPr lang="en-GB" sz="1100" b="0" i="0" dirty="0">
                <a:solidFill>
                  <a:srgbClr val="D5D5D5"/>
                </a:solidFill>
                <a:effectLst/>
                <a:latin typeface="Roboto" panose="02000000000000000000" pitchFamily="2" charset="0"/>
              </a:rPr>
              <a:t> dataset as we have seen during EDA.</a:t>
            </a:r>
          </a:p>
        </p:txBody>
      </p:sp>
      <p:grpSp>
        <p:nvGrpSpPr>
          <p:cNvPr id="49" name="Graphic 4">
            <a:extLst>
              <a:ext uri="{FF2B5EF4-FFF2-40B4-BE49-F238E27FC236}">
                <a16:creationId xmlns:a16="http://schemas.microsoft.com/office/drawing/2014/main" id="{D92F9A1A-77F4-4E16-958B-64BB489FFE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66737" y="739986"/>
            <a:ext cx="731374" cy="975171"/>
            <a:chOff x="5829300" y="3162300"/>
            <a:chExt cx="532256" cy="532257"/>
          </a:xfrm>
          <a:solidFill>
            <a:schemeClr val="bg1"/>
          </a:solidFill>
        </p:grpSpPr>
        <p:sp>
          <p:nvSpPr>
            <p:cNvPr id="50" name="Freeform: Shape 49">
              <a:extLst>
                <a:ext uri="{FF2B5EF4-FFF2-40B4-BE49-F238E27FC236}">
                  <a16:creationId xmlns:a16="http://schemas.microsoft.com/office/drawing/2014/main" id="{819A42ED-6B91-49E6-9BDB-6339893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B732C3B-202D-4B4E-9C2B-283338B2A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8433EC-2142-4B86-B9BA-25AFE26299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F3A02D8-E8AA-47DC-B215-ED01D604E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1A156CC-0ACD-4554-947F-A9FD30B6A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BACA1F0-7581-48CC-BB3D-29D84E66B1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8C34CDB-6796-4AA3-9001-DA5B717D7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9D783F9-0F69-4135-9961-9BAB1C1A6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4FFBBC22-B7E4-49E9-9BD1-36B5F6299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E179D1A-1F7F-41FF-A993-7DB78E9EB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565B3A8-B9D8-4EA9-B3DA-DDB2A574B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891E65D-798E-4741-A582-606A9152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8BAB8E0-D711-471F-8EB7-6F8C42092B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pic>
        <p:nvPicPr>
          <p:cNvPr id="5" name="Picture 4" descr="Digital financial graph">
            <a:extLst>
              <a:ext uri="{FF2B5EF4-FFF2-40B4-BE49-F238E27FC236}">
                <a16:creationId xmlns:a16="http://schemas.microsoft.com/office/drawing/2014/main" id="{8B554BAA-EFF0-9DA4-BCBB-70EAC65FBBA8}"/>
              </a:ext>
            </a:extLst>
          </p:cNvPr>
          <p:cNvPicPr>
            <a:picLocks noChangeAspect="1"/>
          </p:cNvPicPr>
          <p:nvPr/>
        </p:nvPicPr>
        <p:blipFill>
          <a:blip r:embed="rId3"/>
          <a:srcRect l="18433" r="23777" b="2"/>
          <a:stretch/>
        </p:blipFill>
        <p:spPr>
          <a:xfrm>
            <a:off x="5501299" y="322504"/>
            <a:ext cx="3011342" cy="2931037"/>
          </a:xfrm>
          <a:prstGeom prst="rect">
            <a:avLst/>
          </a:prstGeom>
        </p:spPr>
      </p:pic>
      <p:sp>
        <p:nvSpPr>
          <p:cNvPr id="64" name="Oval 63">
            <a:extLst>
              <a:ext uri="{FF2B5EF4-FFF2-40B4-BE49-F238E27FC236}">
                <a16:creationId xmlns:a16="http://schemas.microsoft.com/office/drawing/2014/main" id="{C4C270DE-0BEB-4372-B440-7EADA6FAF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907" y="4618784"/>
            <a:ext cx="273766"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Oval 65">
            <a:extLst>
              <a:ext uri="{FF2B5EF4-FFF2-40B4-BE49-F238E27FC236}">
                <a16:creationId xmlns:a16="http://schemas.microsoft.com/office/drawing/2014/main" id="{757ACA0C-8702-4043-8D4D-582EAEDF1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907" y="4618784"/>
            <a:ext cx="273766"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7" name="Picture 6" descr="A screen shot of a computer&#10;&#10;Description automatically generated">
            <a:extLst>
              <a:ext uri="{FF2B5EF4-FFF2-40B4-BE49-F238E27FC236}">
                <a16:creationId xmlns:a16="http://schemas.microsoft.com/office/drawing/2014/main" id="{9DEA50CC-46BC-D7E7-5B74-71C729C8AF00}"/>
              </a:ext>
            </a:extLst>
          </p:cNvPr>
          <p:cNvPicPr>
            <a:picLocks noChangeAspect="1"/>
          </p:cNvPicPr>
          <p:nvPr/>
        </p:nvPicPr>
        <p:blipFill>
          <a:blip r:embed="rId4"/>
          <a:stretch>
            <a:fillRect/>
          </a:stretch>
        </p:blipFill>
        <p:spPr>
          <a:xfrm>
            <a:off x="0" y="3935056"/>
            <a:ext cx="9144000" cy="1849466"/>
          </a:xfrm>
          <a:prstGeom prst="rect">
            <a:avLst/>
          </a:prstGeom>
        </p:spPr>
      </p:pic>
    </p:spTree>
    <p:extLst>
      <p:ext uri="{BB962C8B-B14F-4D97-AF65-F5344CB8AC3E}">
        <p14:creationId xmlns:p14="http://schemas.microsoft.com/office/powerpoint/2010/main" val="89336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2030</Words>
  <Application>Microsoft Office PowerPoint</Application>
  <PresentationFormat>On-screen Show (4:3)</PresentationFormat>
  <Paragraphs>157</Paragraphs>
  <Slides>22</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Arial</vt:lpstr>
      <vt:lpstr>Calibri</vt:lpstr>
      <vt:lpstr>Roboto</vt:lpstr>
      <vt:lpstr>Office Theme</vt:lpstr>
      <vt:lpstr>Capstone Project: Calorie Prediction from Food Images</vt:lpstr>
      <vt:lpstr>Introduction</vt:lpstr>
      <vt:lpstr>EDA - observations</vt:lpstr>
      <vt:lpstr>EDA</vt:lpstr>
      <vt:lpstr>Machine learning</vt:lpstr>
      <vt:lpstr>Model evaluation</vt:lpstr>
      <vt:lpstr>Main Model</vt:lpstr>
      <vt:lpstr>Data pre-processing</vt:lpstr>
      <vt:lpstr>Main Model - Results</vt:lpstr>
      <vt:lpstr>Main Model - Results</vt:lpstr>
      <vt:lpstr>Main Model - Results</vt:lpstr>
      <vt:lpstr>Main Model - Rotation</vt:lpstr>
      <vt:lpstr>Main Model – Lightning and plate color</vt:lpstr>
      <vt:lpstr>Main Model – variation of dishes for same kcal</vt:lpstr>
      <vt:lpstr>Main Model – Conclusion</vt:lpstr>
      <vt:lpstr>Random Forest</vt:lpstr>
      <vt:lpstr>Random forest - Results</vt:lpstr>
      <vt:lpstr>Linear regression model (Ridge Regression)</vt:lpstr>
      <vt:lpstr>Ridge regression - Results</vt:lpstr>
      <vt:lpstr>Model comparison: residuals distribution</vt:lpstr>
      <vt:lpstr>Model comparison: residuals distribution</vt:lpstr>
      <vt:lpstr>Model comparison: MAE and R2</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Alexandre Dolgopolov</cp:lastModifiedBy>
  <cp:revision>61</cp:revision>
  <dcterms:created xsi:type="dcterms:W3CDTF">2013-01-27T09:14:16Z</dcterms:created>
  <dcterms:modified xsi:type="dcterms:W3CDTF">2024-09-01T10:38:57Z</dcterms:modified>
  <cp:category/>
</cp:coreProperties>
</file>